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2"/>
  </p:notesMasterIdLst>
  <p:sldIdLst>
    <p:sldId id="256" r:id="rId2"/>
    <p:sldId id="258" r:id="rId3"/>
    <p:sldId id="294" r:id="rId4"/>
    <p:sldId id="296" r:id="rId5"/>
    <p:sldId id="297" r:id="rId6"/>
    <p:sldId id="298" r:id="rId7"/>
    <p:sldId id="292" r:id="rId8"/>
    <p:sldId id="261" r:id="rId9"/>
    <p:sldId id="303" r:id="rId10"/>
    <p:sldId id="318" r:id="rId11"/>
    <p:sldId id="333" r:id="rId12"/>
    <p:sldId id="334" r:id="rId13"/>
    <p:sldId id="335" r:id="rId14"/>
    <p:sldId id="306" r:id="rId15"/>
    <p:sldId id="494" r:id="rId16"/>
    <p:sldId id="506" r:id="rId17"/>
    <p:sldId id="309" r:id="rId18"/>
    <p:sldId id="310" r:id="rId19"/>
    <p:sldId id="311" r:id="rId20"/>
    <p:sldId id="384" r:id="rId21"/>
    <p:sldId id="385" r:id="rId22"/>
    <p:sldId id="418" r:id="rId23"/>
    <p:sldId id="368" r:id="rId24"/>
    <p:sldId id="369" r:id="rId25"/>
    <p:sldId id="314" r:id="rId26"/>
    <p:sldId id="504" r:id="rId27"/>
    <p:sldId id="495" r:id="rId28"/>
    <p:sldId id="496" r:id="rId29"/>
    <p:sldId id="497" r:id="rId30"/>
    <p:sldId id="498" r:id="rId31"/>
    <p:sldId id="316" r:id="rId32"/>
    <p:sldId id="322" r:id="rId33"/>
    <p:sldId id="323" r:id="rId34"/>
    <p:sldId id="365" r:id="rId35"/>
    <p:sldId id="366" r:id="rId36"/>
    <p:sldId id="367" r:id="rId37"/>
    <p:sldId id="326" r:id="rId38"/>
    <p:sldId id="328" r:id="rId39"/>
    <p:sldId id="330" r:id="rId40"/>
    <p:sldId id="331" r:id="rId41"/>
    <p:sldId id="421" r:id="rId42"/>
    <p:sldId id="423" r:id="rId43"/>
    <p:sldId id="471" r:id="rId44"/>
    <p:sldId id="431" r:id="rId45"/>
    <p:sldId id="430" r:id="rId46"/>
    <p:sldId id="433" r:id="rId47"/>
    <p:sldId id="402" r:id="rId48"/>
    <p:sldId id="424" r:id="rId49"/>
    <p:sldId id="425" r:id="rId50"/>
    <p:sldId id="438" r:id="rId51"/>
    <p:sldId id="434" r:id="rId52"/>
    <p:sldId id="426" r:id="rId53"/>
    <p:sldId id="427" r:id="rId54"/>
    <p:sldId id="428" r:id="rId55"/>
    <p:sldId id="455" r:id="rId56"/>
    <p:sldId id="403" r:id="rId57"/>
    <p:sldId id="456" r:id="rId58"/>
    <p:sldId id="454" r:id="rId59"/>
    <p:sldId id="444" r:id="rId60"/>
    <p:sldId id="445" r:id="rId61"/>
    <p:sldId id="446" r:id="rId62"/>
    <p:sldId id="447" r:id="rId63"/>
    <p:sldId id="474" r:id="rId64"/>
    <p:sldId id="473" r:id="rId65"/>
    <p:sldId id="407" r:id="rId66"/>
    <p:sldId id="505" r:id="rId67"/>
    <p:sldId id="408" r:id="rId68"/>
    <p:sldId id="400" r:id="rId69"/>
    <p:sldId id="451" r:id="rId70"/>
    <p:sldId id="458" r:id="rId71"/>
    <p:sldId id="459" r:id="rId72"/>
    <p:sldId id="460" r:id="rId73"/>
    <p:sldId id="448" r:id="rId74"/>
    <p:sldId id="449" r:id="rId75"/>
    <p:sldId id="450" r:id="rId76"/>
    <p:sldId id="410" r:id="rId77"/>
    <p:sldId id="411" r:id="rId78"/>
    <p:sldId id="442" r:id="rId79"/>
    <p:sldId id="443" r:id="rId80"/>
    <p:sldId id="478" r:id="rId81"/>
    <p:sldId id="479" r:id="rId82"/>
    <p:sldId id="480" r:id="rId83"/>
    <p:sldId id="475" r:id="rId84"/>
    <p:sldId id="476" r:id="rId85"/>
    <p:sldId id="477" r:id="rId86"/>
    <p:sldId id="414" r:id="rId87"/>
    <p:sldId id="415" r:id="rId88"/>
    <p:sldId id="416" r:id="rId89"/>
    <p:sldId id="457" r:id="rId90"/>
    <p:sldId id="288" r:id="rId91"/>
  </p:sldIdLst>
  <p:sldSz cx="12192000" cy="6858000"/>
  <p:notesSz cx="6858000" cy="9144000"/>
  <p:embeddedFontLst>
    <p:embeddedFont>
      <p:font typeface="맑은 고딕" pitchFamily="50" charset="-127"/>
      <p:regular r:id="rId93"/>
      <p:bold r:id="rId94"/>
    </p:embeddedFont>
    <p:embeddedFont>
      <p:font typeface="Yoon 윤고딕 520_TT" charset="-127"/>
      <p:regular r:id="rId95"/>
    </p:embeddedFont>
    <p:embeddedFont>
      <p:font typeface="Verdana" pitchFamily="34" charset="0"/>
      <p:regular r:id="rId96"/>
      <p:bold r:id="rId97"/>
      <p:italic r:id="rId98"/>
      <p:boldItalic r:id="rId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298" userDrawn="1">
          <p15:clr>
            <a:srgbClr val="A4A3A4"/>
          </p15:clr>
        </p15:guide>
        <p15:guide id="2" orient="horz" pos="1820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orient="horz">
          <p15:clr>
            <a:srgbClr val="A4A3A4"/>
          </p15:clr>
        </p15:guide>
        <p15:guide id="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0BEC7"/>
    <a:srgbClr val="FFC000"/>
    <a:srgbClr val="DDDDDD"/>
    <a:srgbClr val="1B6E9A"/>
    <a:srgbClr val="CB1D78"/>
    <a:srgbClr val="FF0000"/>
    <a:srgbClr val="3C4B59"/>
    <a:srgbClr val="0B678F"/>
    <a:srgbClr val="0D0D0D"/>
    <a:srgbClr val="77777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22" autoAdjust="0"/>
    <p:restoredTop sz="83657" autoAdjust="0"/>
  </p:normalViewPr>
  <p:slideViewPr>
    <p:cSldViewPr snapToGrid="0">
      <p:cViewPr varScale="1">
        <p:scale>
          <a:sx n="76" d="100"/>
          <a:sy n="76" d="100"/>
        </p:scale>
        <p:origin x="-120" y="-300"/>
      </p:cViewPr>
      <p:guideLst>
        <p:guide orient="horz" pos="890"/>
        <p:guide orient="horz" pos="803"/>
        <p:guide orient="horz"/>
        <p:guide pos="868"/>
        <p:guide pos="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BA688-8DB9-4A0D-B697-408326B06ABA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3DB44-F7B7-4325-BE89-6748EEC864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2424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2019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91482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0395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25241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25241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25241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252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2524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3DB44-F7B7-4325-BE89-6748EEC8642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2609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5653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18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089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8771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9135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8590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57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0812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0563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8293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0872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C1525-55B6-4D39-840F-95E96EBA7DE8}" type="datetimeFigureOut">
              <a:rPr lang="ko-KR" altLang="en-US" smtClean="0"/>
              <a:pPr/>
              <a:t>2016-08-07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CEFE9-B1A6-4D27-AF2F-048521E2C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64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78" b="7611"/>
          <a:stretch/>
        </p:blipFill>
        <p:spPr>
          <a:xfrm>
            <a:off x="0" y="-14514"/>
            <a:ext cx="12192000" cy="6879772"/>
          </a:xfrm>
          <a:prstGeom prst="rect">
            <a:avLst/>
          </a:prstGeom>
        </p:spPr>
      </p:pic>
      <p:sp>
        <p:nvSpPr>
          <p:cNvPr id="13" name="자유형 12"/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1970315 w 12192000"/>
              <a:gd name="connsiteY0" fmla="*/ 1108302 h 6858000"/>
              <a:gd name="connsiteX1" fmla="*/ 1970315 w 12192000"/>
              <a:gd name="connsiteY1" fmla="*/ 5749698 h 6858000"/>
              <a:gd name="connsiteX2" fmla="*/ 10221686 w 12192000"/>
              <a:gd name="connsiteY2" fmla="*/ 5749698 h 6858000"/>
              <a:gd name="connsiteX3" fmla="*/ 10221686 w 12192000"/>
              <a:gd name="connsiteY3" fmla="*/ 110830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970315" y="1108302"/>
                </a:moveTo>
                <a:lnTo>
                  <a:pt x="1970315" y="5749698"/>
                </a:lnTo>
                <a:lnTo>
                  <a:pt x="10221686" y="5749698"/>
                </a:lnTo>
                <a:lnTo>
                  <a:pt x="10221686" y="11083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46994" y="1342856"/>
            <a:ext cx="7698013" cy="4172289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417763" y="1485971"/>
            <a:ext cx="7356475" cy="3886058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4663" y="1995484"/>
            <a:ext cx="3231160" cy="1347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04753" y="2997783"/>
            <a:ext cx="204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그룹웨어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995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454" y="78337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벤치마킹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한비로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/>
          <a:srcRect l="19100" t="13244" r="20996" b="10367"/>
          <a:stretch/>
        </p:blipFill>
        <p:spPr>
          <a:xfrm>
            <a:off x="766763" y="1411288"/>
            <a:ext cx="6322806" cy="4533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8063885" y="1743013"/>
            <a:ext cx="2725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현재 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한비로가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제공중인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기능 메뉴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한눈에 메뉴가 들어와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직관적으로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메뉴 사용이 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가능하고 편리함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메인화면의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구성이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</a:b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다소 복잡함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endParaRPr lang="ko-KR" altLang="en-US" sz="20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090278" y="1939498"/>
            <a:ext cx="763478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99designs.com/contests/493202/share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67" t="32598" r="70156" b="40332"/>
          <a:stretch/>
        </p:blipFill>
        <p:spPr bwMode="auto">
          <a:xfrm>
            <a:off x="7541844" y="2646469"/>
            <a:ext cx="475019" cy="4392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99designs.com/contests/493202/share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3448" t="32283" r="42175" b="40647"/>
          <a:stretch/>
        </p:blipFill>
        <p:spPr bwMode="auto">
          <a:xfrm>
            <a:off x="7550711" y="3844110"/>
            <a:ext cx="475019" cy="4392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2527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454" y="783375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벤치마킹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오피스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365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1235" y="1931331"/>
            <a:ext cx="34932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 </a:t>
            </a:r>
            <a:r>
              <a:rPr lang="ko-KR" altLang="en-US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문서 작성</a:t>
            </a:r>
            <a:endParaRPr lang="en-US" altLang="ko-KR" sz="20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양식을 불러와 결재문서 작성</a:t>
            </a:r>
            <a:endParaRPr lang="en-US" altLang="ko-KR" sz="20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결재선 지정</a:t>
            </a:r>
            <a:endParaRPr lang="en-US" altLang="ko-KR" sz="20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파일첨부</a:t>
            </a:r>
            <a:r>
              <a:rPr lang="en-US" altLang="ko-KR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임시저장 가능</a:t>
            </a:r>
            <a:endParaRPr lang="en-US" altLang="ko-KR" sz="20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작성하고자 하는 양식의 아이콘 </a:t>
            </a:r>
            <a:endParaRPr lang="en-US" altLang="ko-KR" sz="20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클릭 후</a:t>
            </a:r>
            <a:r>
              <a:rPr lang="en-US" altLang="ko-KR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신규 </a:t>
            </a:r>
            <a:r>
              <a:rPr lang="ko-KR" altLang="en-US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결재문서 작성</a:t>
            </a:r>
            <a:endParaRPr lang="en-US" altLang="ko-KR" sz="20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8" name="Picture 2" descr="http://99designs.com/contests/493202/share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67" t="32598" r="70156" b="40332"/>
          <a:stretch/>
        </p:blipFill>
        <p:spPr bwMode="auto">
          <a:xfrm>
            <a:off x="7831985" y="1932536"/>
            <a:ext cx="533539" cy="493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385013"/>
            <a:ext cx="6572188" cy="480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http://99designs.com/contests/493202/share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67" t="32598" r="70156" b="40332"/>
          <a:stretch/>
        </p:blipFill>
        <p:spPr bwMode="auto">
          <a:xfrm>
            <a:off x="7865635" y="3106186"/>
            <a:ext cx="533539" cy="493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303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454" y="783375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벤치마킹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비즈메카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1474788"/>
            <a:ext cx="6346557" cy="462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58252" y="3146929"/>
            <a:ext cx="351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일간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주간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월간으로 조회가능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0730" y="3827801"/>
            <a:ext cx="3250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개인 일정은 관리할 수 없음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단위로 일정 관리 가능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" name="Picture 2" descr="http://99designs.com/contests/493202/share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67" t="32598" r="70156" b="40332"/>
          <a:stretch/>
        </p:blipFill>
        <p:spPr bwMode="auto">
          <a:xfrm>
            <a:off x="8010260" y="3108241"/>
            <a:ext cx="467434" cy="432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99designs.com/contests/493202/share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3448" t="32283" r="42175" b="40647"/>
          <a:stretch/>
        </p:blipFill>
        <p:spPr bwMode="auto">
          <a:xfrm>
            <a:off x="8019125" y="3841424"/>
            <a:ext cx="467434" cy="432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477046" y="2333653"/>
            <a:ext cx="291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왼쪽 메뉴 바를 이용하여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편하게 이동 가능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3" name="Picture 2" descr="http://99designs.com/contests/493202/share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67" t="32598" r="70156" b="40332"/>
          <a:stretch/>
        </p:blipFill>
        <p:spPr bwMode="auto">
          <a:xfrm>
            <a:off x="7988489" y="2331724"/>
            <a:ext cx="467434" cy="432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66763" y="1411288"/>
            <a:ext cx="1538633" cy="484975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635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454" y="78337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벤치마킹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후이즈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41404" y="2012436"/>
            <a:ext cx="3039615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Main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화면에서 공지사항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</a:b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Notice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클릭할 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당일 올라온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Notice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대해 확인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답글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작성 가능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기본 커뮤니티 메뉴로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들어있는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Notice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게시판이지만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불필요한 메뉴가 포함되어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ex)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회사소개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6" name="Picture 2" descr="C:\Users\303\Documents\반디카메라\Cap 2016-02-03 16-45-54-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411289"/>
            <a:ext cx="6726567" cy="4509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99designs.com/contests/493202/share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67" t="32598" r="70156" b="40332"/>
          <a:stretch/>
        </p:blipFill>
        <p:spPr bwMode="auto">
          <a:xfrm>
            <a:off x="8347903" y="2026106"/>
            <a:ext cx="533539" cy="493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99designs.com/contests/493202/share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3448" t="32283" r="42175" b="40647"/>
          <a:stretch/>
        </p:blipFill>
        <p:spPr bwMode="auto">
          <a:xfrm>
            <a:off x="8371283" y="3615632"/>
            <a:ext cx="533539" cy="493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02573" y="1412875"/>
            <a:ext cx="1266574" cy="155892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635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454" y="783375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벤치마킹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9359038"/>
              </p:ext>
            </p:extLst>
          </p:nvPr>
        </p:nvGraphicFramePr>
        <p:xfrm>
          <a:off x="314477" y="1288549"/>
          <a:ext cx="11563047" cy="51120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56427"/>
                <a:gridCol w="2626655"/>
                <a:gridCol w="2626655"/>
                <a:gridCol w="2626655"/>
                <a:gridCol w="2626655"/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평가기준</a:t>
                      </a:r>
                      <a:endParaRPr lang="ko-KR" altLang="en-US" sz="1600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한비로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오피스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365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err="1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비즈메카</a:t>
                      </a:r>
                      <a:endParaRPr lang="ko-KR" altLang="en-US" sz="1600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err="1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후이즈</a:t>
                      </a:r>
                      <a:endParaRPr lang="ko-KR" altLang="en-US" sz="1600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20BEC7"/>
                    </a:solidFill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제공하는 </a:t>
                      </a:r>
                      <a:r>
                        <a:rPr lang="en-US" altLang="ko-KR" sz="12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/>
                      </a:r>
                      <a:br>
                        <a:rPr lang="en-US" altLang="ko-KR" sz="12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</a:br>
                      <a:r>
                        <a:rPr lang="ko-KR" altLang="en-US" sz="12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기능</a:t>
                      </a:r>
                      <a:endParaRPr lang="en-US" altLang="ko-KR" sz="1200" b="1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웹 메일</a:t>
                      </a:r>
                      <a:r>
                        <a:rPr lang="en-US" altLang="ko-KR" sz="1200" u="none" strike="noStrike" kern="1200" baseline="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baseline="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일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정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주소록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노트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게시판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업무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en-US" altLang="ko-KR" sz="1200" u="none" strike="noStrike" kern="1200" dirty="0" err="1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ToDo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조직 관리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쪽지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문서 관리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전자 결재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공용 설비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프로젝트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근태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휴가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회람판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설문조사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비용보고</a:t>
                      </a:r>
                      <a:endParaRPr lang="ko-KR" altLang="en-US" sz="1200" u="none" kern="1200" dirty="0" smtClean="0">
                        <a:effectLst/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20BEC7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웹 메일</a:t>
                      </a:r>
                      <a:r>
                        <a:rPr lang="en-US" altLang="ko-KR" sz="1200" u="none" strike="noStrike" kern="1200" baseline="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baseline="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사내 일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정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게시판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조직 관리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문서 관리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전자 결재</a:t>
                      </a:r>
                      <a:r>
                        <a:rPr lang="en-US" altLang="ko-KR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휴가</a:t>
                      </a:r>
                      <a:r>
                        <a:rPr lang="en-US" altLang="ko-KR" sz="1200" u="none" strike="noStrike" kern="1200" baseline="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200" u="none" strike="noStrik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관리</a:t>
                      </a:r>
                      <a:endParaRPr lang="ko-KR" altLang="en-US" sz="1200" u="none" kern="1200" dirty="0" smtClean="0">
                        <a:effectLst/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메일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전자결재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일정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기업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SNS,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조직도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주소록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게시판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거래처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회계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부가세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원천세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자동증빙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고정자산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재고관리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인사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근태관리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급여관리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일용직관리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계산서 양식 설정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err="1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대결자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등록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 진행 상태 확인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 문서 검색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기안 진행 상태 확인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서명 등록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(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이미지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/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직접 작성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) , 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메신저 자동 알림 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부서로 수신된 결재문서 확인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결재선 관리 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err="1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결재시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비밀번호 사용가능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엑셀</a:t>
                      </a:r>
                      <a:r>
                        <a:rPr lang="en-US" altLang="ko-KR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u="none" kern="1200" dirty="0" smtClean="0">
                          <a:effectLst/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워드 등의 에디터 문서 편집</a:t>
                      </a:r>
                      <a:endParaRPr lang="en-US" altLang="ko-KR" sz="1200" u="none" kern="1200" dirty="0" smtClean="0">
                        <a:effectLst/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FF0000">
                        <a:alpha val="10196"/>
                      </a:srgbClr>
                    </a:solidFill>
                  </a:tcPr>
                </a:tc>
              </a:tr>
              <a:tr h="37607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사용자 </a:t>
                      </a:r>
                      <a:r>
                        <a:rPr lang="en-US" altLang="ko-KR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/>
                      </a:r>
                      <a:br>
                        <a:rPr lang="en-US" altLang="ko-KR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</a:br>
                      <a:r>
                        <a:rPr lang="ko-KR" altLang="en-US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편의성</a:t>
                      </a:r>
                      <a:endParaRPr lang="ko-KR" altLang="en-US" sz="1200" b="1" dirty="0">
                        <a:solidFill>
                          <a:srgbClr val="0B678F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사용자가 필요로 하는 메뉴에 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번의 클릭으로 접근하는 인터페이스를 가지고 있다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</a:p>
                    <a:p>
                      <a:pPr algn="just" latinLnBrk="1"/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그룹웨어 사용에 필요한 노력을 최소화하여 사용자가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쉽게 사용할 수 있다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20BEC7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최신 버전의 정품 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Office </a:t>
                      </a:r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사용이 가능하고 다양한 디바이스로 업무처리 가능하다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</a:p>
                    <a:p>
                      <a:pPr algn="just" latinLnBrk="1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전자결재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메일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메신저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일정관리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문서관리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무제한 </a:t>
                      </a:r>
                      <a:r>
                        <a:rPr lang="ko-KR" altLang="en-US" sz="12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클라우드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저장 가능하다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</a:p>
                    <a:p>
                      <a:pPr algn="just" latinLnBrk="1"/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Office365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정품을 구매 해야만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무료로 그룹웨어를 사용할 수 있다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  <a:endParaRPr lang="ko-KR" altLang="en-US" sz="1200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깔끔한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UI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로 인해 원하는 기능에 빠른 접근이 가능하다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메인 화면에서 오늘의 할일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To-do </a:t>
                      </a:r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가 표시 되는 점은 편리하나</a:t>
                      </a:r>
                      <a:endParaRPr lang="en-US" altLang="ko-KR" sz="1200" baseline="0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algn="just" latinLnBrk="1"/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나머지 기능이 대체로 불편하다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FF0000">
                        <a:alpha val="10196"/>
                      </a:srgbClr>
                    </a:solidFill>
                  </a:tcPr>
                </a:tc>
              </a:tr>
              <a:tr h="20267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직관적인 </a:t>
                      </a:r>
                      <a:r>
                        <a:rPr lang="en-US" altLang="ko-KR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/>
                      </a:r>
                      <a:br>
                        <a:rPr lang="en-US" altLang="ko-KR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</a:br>
                      <a:r>
                        <a:rPr lang="ko-KR" altLang="en-US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기능구현</a:t>
                      </a:r>
                      <a:endParaRPr lang="ko-KR" altLang="en-US" sz="1200" b="1" dirty="0">
                        <a:solidFill>
                          <a:srgbClr val="0B678F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사용자가 요구하는 기능을 충분히 포함하고 있다고 판단한다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20BEC7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사용자가 요구하는 기능을 충분히 포함하지만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그룹웨어 외의 가능이 많아 다소 복잡함이 느껴진다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  <a:endParaRPr lang="en-US" altLang="ko-KR" sz="1200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사용자가 요구하는 기능을 충분히 포함하고 있다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사용자</a:t>
                      </a:r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또는 관리자가 사용하기에 불필요한 기능이 몇몇 포함되어 있으며 </a:t>
                      </a:r>
                      <a:endParaRPr lang="en-US" altLang="ko-KR" sz="1200" baseline="0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algn="just" latinLnBrk="1"/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클릭 동선이 많이 불편하다</a:t>
                      </a:r>
                      <a:endParaRPr lang="ko-KR" altLang="en-US" sz="12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FF0000">
                        <a:alpha val="10196"/>
                      </a:srgbClr>
                    </a:solidFill>
                  </a:tcPr>
                </a:tc>
              </a:tr>
              <a:tr h="4030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체계적인 </a:t>
                      </a:r>
                      <a:r>
                        <a:rPr lang="en-US" altLang="ko-KR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/>
                      </a:r>
                      <a:br>
                        <a:rPr lang="en-US" altLang="ko-KR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</a:br>
                      <a:r>
                        <a:rPr lang="ko-KR" altLang="en-US" sz="1200" b="1" dirty="0" smtClean="0">
                          <a:solidFill>
                            <a:srgbClr val="0B678F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업무관리</a:t>
                      </a:r>
                      <a:endParaRPr lang="ko-KR" altLang="en-US" sz="1200" b="1" dirty="0">
                        <a:solidFill>
                          <a:srgbClr val="0B678F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메인화면의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구성이 게시판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오늘의 한마디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메일 등 기본으로 구성되어 있어 업무관리에 영향을 끼칠 가능성이 크다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 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사용자마다 원하는 기능들로 </a:t>
                      </a:r>
                      <a:r>
                        <a:rPr lang="ko-KR" altLang="en-US" sz="12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메인화면을</a:t>
                      </a: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구성할 수 있다면 체계적인 업무관리에 도움이 될 것이다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20BEC7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협업 가능을 통해 동시 업무 처리가 가능하므로 업무 지연이 최소화</a:t>
                      </a:r>
                      <a:r>
                        <a:rPr lang="ko-KR" altLang="en-US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된다</a:t>
                      </a:r>
                      <a:r>
                        <a:rPr lang="en-US" altLang="ko-KR" sz="1200" baseline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  <a:endParaRPr lang="ko-KR" altLang="en-US" sz="1200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메인 화면에서 업무에 필요한 기능을 한번에 볼 수 있다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체계적인 업무 관리를 하기에 불편함이 많은 프로그램 같다</a:t>
                      </a: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rgbClr val="FF0000">
                        <a:alpha val="10196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296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계획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6335" y="836613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2-1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개발환경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2331356" y="1337102"/>
            <a:ext cx="9487264" cy="183640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Database :Oracle 11g, Toad for oracle 12.8</a:t>
            </a:r>
          </a:p>
          <a:p>
            <a:pPr algn="l">
              <a:lnSpc>
                <a:spcPct val="100000"/>
              </a:lnSpc>
            </a:pP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Programming Language : Java 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8, </a:t>
            </a:r>
            <a:r>
              <a:rPr lang="en-US" altLang="ko-KR" sz="1600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jsp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3.1, HTML5, CSS3, JQUERY 1.11.3, JSTL 1.2.1, </a:t>
            </a:r>
          </a:p>
          <a:p>
            <a:pPr algn="l">
              <a:lnSpc>
                <a:spcPct val="100000"/>
              </a:lnSpc>
            </a:pP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		       Mybatis:3.2.7, </a:t>
            </a:r>
            <a:r>
              <a:rPr lang="en-US" altLang="ko-KR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SpringFramework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: 3.1.1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Tool 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: Eclipse Mars, 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Tomcat 8.0</a:t>
            </a:r>
          </a:p>
          <a:p>
            <a:pPr algn="l">
              <a:lnSpc>
                <a:spcPct val="100000"/>
              </a:lnSpc>
            </a:pP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 Modeling Tool : </a:t>
            </a:r>
            <a:r>
              <a:rPr lang="en-US" altLang="ko-KR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eXERD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2.3.9, </a:t>
            </a:r>
            <a:r>
              <a:rPr lang="en-US" altLang="ko-KR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starUML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5.0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2166807" y="1495402"/>
            <a:ext cx="108307" cy="1493730"/>
            <a:chOff x="2166807" y="1495402"/>
            <a:chExt cx="108307" cy="149373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166807" y="1495402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2166807" y="1864317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166807" y="2610425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166807" y="2989132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743595" y="3282269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제작일정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2324103" y="4343082"/>
            <a:ext cx="5793308" cy="1809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기획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디자인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프로그래밍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테스트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(</a:t>
            </a:r>
            <a:r>
              <a:rPr lang="ko-KR" altLang="en-US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디버깅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)</a:t>
            </a:r>
            <a:endParaRPr lang="ko-KR" altLang="en-US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91435" y="3892950"/>
            <a:ext cx="790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W1               W2               W3               </a:t>
            </a:r>
            <a:r>
              <a:rPr lang="en-US" altLang="ko-KR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W4              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W5              W6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715659" y="4475651"/>
            <a:ext cx="1335314" cy="0"/>
          </a:xfrm>
          <a:prstGeom prst="line">
            <a:avLst/>
          </a:prstGeom>
          <a:ln w="76200">
            <a:solidFill>
              <a:srgbClr val="0B678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285458" y="4761032"/>
            <a:ext cx="2724944" cy="0"/>
          </a:xfrm>
          <a:prstGeom prst="line">
            <a:avLst/>
          </a:prstGeom>
          <a:ln w="76200">
            <a:solidFill>
              <a:srgbClr val="0B678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41145" y="5409271"/>
            <a:ext cx="4677680" cy="0"/>
          </a:xfrm>
          <a:prstGeom prst="line">
            <a:avLst/>
          </a:prstGeom>
          <a:ln w="76200">
            <a:solidFill>
              <a:srgbClr val="0B678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186059" y="5738195"/>
            <a:ext cx="2732766" cy="0"/>
          </a:xfrm>
          <a:prstGeom prst="line">
            <a:avLst/>
          </a:prstGeom>
          <a:ln w="76200">
            <a:solidFill>
              <a:srgbClr val="0B678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481045" y="3469988"/>
            <a:ext cx="182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2016.1.25~ 3.4</a:t>
            </a:r>
            <a:endParaRPr lang="ko-KR" altLang="en-US" i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284759" y="5144218"/>
            <a:ext cx="2740157" cy="0"/>
          </a:xfrm>
          <a:prstGeom prst="line">
            <a:avLst/>
          </a:prstGeom>
          <a:ln w="76200">
            <a:solidFill>
              <a:srgbClr val="0B678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157741" y="4450311"/>
            <a:ext cx="115567" cy="1368000"/>
            <a:chOff x="2926993" y="5012738"/>
            <a:chExt cx="115567" cy="1368000"/>
          </a:xfrm>
        </p:grpSpPr>
        <p:grpSp>
          <p:nvGrpSpPr>
            <p:cNvPr id="34" name="그룹 33"/>
            <p:cNvGrpSpPr/>
            <p:nvPr/>
          </p:nvGrpSpPr>
          <p:grpSpPr>
            <a:xfrm>
              <a:off x="2926993" y="5012738"/>
              <a:ext cx="108307" cy="1368000"/>
              <a:chOff x="2682822" y="1463996"/>
              <a:chExt cx="108307" cy="834573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2682822" y="1463996"/>
                <a:ext cx="108307" cy="0"/>
              </a:xfrm>
              <a:prstGeom prst="line">
                <a:avLst/>
              </a:prstGeom>
              <a:ln w="76200">
                <a:solidFill>
                  <a:srgbClr val="2E4C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2682822" y="1689059"/>
                <a:ext cx="108307" cy="0"/>
              </a:xfrm>
              <a:prstGeom prst="line">
                <a:avLst/>
              </a:prstGeom>
              <a:ln w="76200">
                <a:solidFill>
                  <a:srgbClr val="2E4C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2682822" y="1914124"/>
                <a:ext cx="108307" cy="0"/>
              </a:xfrm>
              <a:prstGeom prst="line">
                <a:avLst/>
              </a:prstGeom>
              <a:ln w="76200">
                <a:solidFill>
                  <a:srgbClr val="2E4C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2682822" y="2298569"/>
                <a:ext cx="108307" cy="0"/>
              </a:xfrm>
              <a:prstGeom prst="line">
                <a:avLst/>
              </a:prstGeom>
              <a:ln w="76200">
                <a:solidFill>
                  <a:srgbClr val="2E4C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 34"/>
            <p:cNvCxnSpPr/>
            <p:nvPr/>
          </p:nvCxnSpPr>
          <p:spPr>
            <a:xfrm>
              <a:off x="2934253" y="6083190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직선 연결선 40"/>
          <p:cNvCxnSpPr/>
          <p:nvPr/>
        </p:nvCxnSpPr>
        <p:spPr>
          <a:xfrm>
            <a:off x="9959547" y="4765148"/>
            <a:ext cx="959278" cy="0"/>
          </a:xfrm>
          <a:prstGeom prst="line">
            <a:avLst/>
          </a:prstGeom>
          <a:ln w="76200">
            <a:solidFill>
              <a:srgbClr val="0B678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864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계획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6335" y="836613"/>
            <a:ext cx="3291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2-3 Open Source &amp; API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166807" y="1495402"/>
            <a:ext cx="108307" cy="1493730"/>
            <a:chOff x="2166807" y="1495402"/>
            <a:chExt cx="108307" cy="149373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166807" y="1495402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2166807" y="2020431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166807" y="2498915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166807" y="2989132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내용 개체 틀 2"/>
          <p:cNvSpPr txBox="1">
            <a:spLocks/>
          </p:cNvSpPr>
          <p:nvPr/>
        </p:nvSpPr>
        <p:spPr>
          <a:xfrm>
            <a:off x="2320205" y="1274763"/>
            <a:ext cx="9487264" cy="192360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Calendar : </a:t>
            </a:r>
            <a:r>
              <a:rPr lang="en-US" altLang="ko-KR" sz="1600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fullcalendar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2.6.1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Color Picker : Spectrum – jQuery Color Picker, </a:t>
            </a:r>
            <a:r>
              <a:rPr lang="en-US" altLang="ko-KR" sz="1600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syronex-colorpicker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Editor: </a:t>
            </a:r>
            <a:r>
              <a:rPr lang="en-US" altLang="ko-KR" sz="1600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ckEditor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4.5.7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Jquery.ui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: </a:t>
            </a:r>
            <a:r>
              <a:rPr lang="en-US" altLang="ko-KR" sz="1600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datePicker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en-US" altLang="ko-KR" sz="1600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TimePicker</a:t>
            </a:r>
            <a:r>
              <a:rPr lang="en-US" altLang="ko-KR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Sortable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31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계획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23" y="83661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업무분담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_AGILE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9" y="1837195"/>
            <a:ext cx="10830303" cy="39093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070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3549" y="1352282"/>
            <a:ext cx="8238186" cy="511613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86377" y="1352282"/>
            <a:ext cx="2165797" cy="5125791"/>
          </a:xfrm>
          <a:prstGeom prst="rect">
            <a:avLst/>
          </a:prstGeom>
          <a:solidFill>
            <a:srgbClr val="20BE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1544" y="1339404"/>
            <a:ext cx="2047741" cy="5138670"/>
          </a:xfrm>
          <a:prstGeom prst="rect">
            <a:avLst/>
          </a:prstGeom>
          <a:solidFill>
            <a:srgbClr val="0B67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11532" y="1339404"/>
            <a:ext cx="1790163" cy="5138670"/>
          </a:xfrm>
          <a:prstGeom prst="rect">
            <a:avLst/>
          </a:prstGeom>
          <a:solidFill>
            <a:srgbClr val="3C4B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38185" y="1321314"/>
            <a:ext cx="2116429" cy="198334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48917" y="3341152"/>
            <a:ext cx="2105697" cy="1475548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46771" y="4845833"/>
            <a:ext cx="2105697" cy="16322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0271080" y="4978180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561657" y="4826934"/>
            <a:ext cx="12955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전체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프로젝트의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할일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0292851" y="3432408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6644549" y="1245467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4942749" y="6506895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계획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849" y="83661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업무분담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_AGILE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19663" y="6186207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&lt;2016.01.28 </a:t>
            </a:r>
            <a:r>
              <a:rPr lang="ko-KR" altLang="en-US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목</a:t>
            </a:r>
            <a:r>
              <a:rPr lang="en-US" altLang="ko-KR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&gt;</a:t>
            </a:r>
            <a:endParaRPr lang="ko-KR" altLang="en-US" i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27372" y="153219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할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794737" y="1712465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02054" y="6646280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558515" y="6481411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진행중인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784841" y="1109419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056458" y="929848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끝낸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5400000">
            <a:off x="9815920" y="1252724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56212" y="1116676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227829" y="937105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목표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&amp;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진행상황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83428" y="3281162"/>
            <a:ext cx="1295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예상치 못한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처리할 일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33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l="1080" b="2160"/>
          <a:stretch/>
        </p:blipFill>
        <p:spPr>
          <a:xfrm>
            <a:off x="2086377" y="1378040"/>
            <a:ext cx="8268237" cy="50742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246771" y="4845833"/>
            <a:ext cx="2105697" cy="16322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86377" y="1352282"/>
            <a:ext cx="2165797" cy="5125791"/>
          </a:xfrm>
          <a:prstGeom prst="rect">
            <a:avLst/>
          </a:prstGeom>
          <a:solidFill>
            <a:srgbClr val="20BE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1544" y="1339404"/>
            <a:ext cx="2047741" cy="5138670"/>
          </a:xfrm>
          <a:prstGeom prst="rect">
            <a:avLst/>
          </a:prstGeom>
          <a:solidFill>
            <a:srgbClr val="0B67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11532" y="1339404"/>
            <a:ext cx="1790163" cy="5138670"/>
          </a:xfrm>
          <a:prstGeom prst="rect">
            <a:avLst/>
          </a:prstGeom>
          <a:solidFill>
            <a:srgbClr val="3C4B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38185" y="1321314"/>
            <a:ext cx="2116429" cy="198334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48917" y="3341152"/>
            <a:ext cx="2105697" cy="1475548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0271080" y="4978180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561657" y="4826934"/>
            <a:ext cx="12955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전체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프로젝트의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할일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0292851" y="3432408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6644549" y="1245467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4942749" y="6506895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계획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849" y="83661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업무분담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_AGILE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19663" y="6186207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&lt;2016.02.04 </a:t>
            </a:r>
            <a:r>
              <a:rPr lang="ko-KR" altLang="en-US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목</a:t>
            </a:r>
            <a:r>
              <a:rPr lang="en-US" altLang="ko-KR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&gt;</a:t>
            </a:r>
            <a:endParaRPr lang="ko-KR" altLang="en-US" i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27372" y="153219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할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794737" y="1712465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02054" y="6646280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558515" y="6481411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진행중인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784841" y="1109419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056458" y="929848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끝낸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5400000">
            <a:off x="9815920" y="1252724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56212" y="1116676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227829" y="937105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목표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&amp;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진행상황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83428" y="3281162"/>
            <a:ext cx="1295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예상치 못한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처리할 일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8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3294743" cy="6858000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10" y="0"/>
            <a:ext cx="10300290" cy="686686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892400" y="0"/>
            <a:ext cx="10299600" cy="6868800"/>
          </a:xfrm>
          <a:prstGeom prst="rect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9486" y="255791"/>
            <a:ext cx="164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319314"/>
            <a:ext cx="188685" cy="537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94714" y="454570"/>
            <a:ext cx="3230372" cy="61247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  <a:endParaRPr lang="en-US" altLang="ko-KR" sz="2400" b="1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1-1 </a:t>
            </a:r>
            <a:r>
              <a:rPr lang="ko-KR" altLang="en-US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주제선정</a:t>
            </a:r>
            <a:endParaRPr lang="en-US" altLang="ko-KR" sz="2000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1-2 </a:t>
            </a:r>
            <a:r>
              <a:rPr lang="ko-KR" altLang="en-US" sz="20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사이트 </a:t>
            </a:r>
            <a:r>
              <a:rPr lang="ko-KR" altLang="en-US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개요</a:t>
            </a:r>
            <a:endParaRPr lang="en-US" altLang="ko-KR" sz="2000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1-3 </a:t>
            </a:r>
            <a:r>
              <a:rPr lang="ko-KR" altLang="en-US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벤치마킹</a:t>
            </a:r>
            <a:endParaRPr lang="en-US" altLang="ko-KR" sz="2000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</a:t>
            </a:r>
            <a:r>
              <a:rPr lang="ko-KR" altLang="en-US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계획</a:t>
            </a:r>
            <a:endParaRPr lang="en-US" altLang="ko-KR" sz="2400" b="1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2-1 </a:t>
            </a:r>
            <a:r>
              <a:rPr lang="ko-KR" altLang="en-US" sz="20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개발환경</a:t>
            </a:r>
            <a:endParaRPr lang="en-US" altLang="ko-KR" sz="20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2-2 </a:t>
            </a:r>
            <a:r>
              <a:rPr lang="ko-KR" altLang="en-US" sz="20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제작일정</a:t>
            </a:r>
            <a:endParaRPr lang="en-US" altLang="ko-KR" sz="20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2-3 </a:t>
            </a:r>
            <a:r>
              <a:rPr lang="ko-KR" altLang="en-US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업무분담</a:t>
            </a:r>
            <a:endParaRPr lang="en-US" altLang="ko-KR" sz="2000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3.</a:t>
            </a:r>
            <a:r>
              <a:rPr lang="ko-KR" altLang="en-US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메뉴구성</a:t>
            </a:r>
            <a:endParaRPr lang="en-US" altLang="ko-KR" sz="2400" b="1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3-1 </a:t>
            </a:r>
            <a:r>
              <a:rPr lang="ko-KR" altLang="en-US" sz="2000" dirty="0" err="1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사이트맵</a:t>
            </a:r>
            <a:endParaRPr lang="en-US" altLang="ko-KR" sz="2000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3-2 </a:t>
            </a:r>
            <a:r>
              <a:rPr lang="ko-KR" altLang="en-US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기능구현</a:t>
            </a:r>
            <a:endParaRPr lang="en-US" altLang="ko-KR" sz="2000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4.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유스케이스</a:t>
            </a:r>
            <a:endParaRPr lang="en-US" altLang="ko-KR" sz="2400" b="1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</a:t>
            </a:r>
            <a:r>
              <a:rPr lang="en-US" altLang="ko-KR" sz="2400" b="1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en-US" altLang="ko-KR" sz="2400" b="1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5-1 </a:t>
            </a:r>
            <a:r>
              <a:rPr lang="en-US" altLang="ko-KR" sz="20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모델링</a:t>
            </a:r>
            <a:endParaRPr lang="en-US" altLang="ko-KR" sz="2000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000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en-US" altLang="ko-KR" sz="2000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6. </a:t>
            </a:r>
            <a:r>
              <a:rPr lang="ko-KR" altLang="en-US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클래스다이어그램</a:t>
            </a:r>
            <a:endParaRPr lang="en-US" altLang="ko-KR" sz="2400" b="1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</a:t>
            </a:r>
            <a:r>
              <a:rPr lang="ko-KR" altLang="en-US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</a:t>
            </a:r>
            <a:endParaRPr lang="en-US" altLang="ko-KR" sz="2400" b="1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</a:t>
            </a:r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  <a:r>
              <a:rPr lang="ko-KR" altLang="en-US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관리자</a:t>
            </a:r>
            <a:endParaRPr lang="en-US" altLang="ko-KR" sz="2400" b="1" dirty="0" smtClean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79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17" b="2752"/>
          <a:stretch/>
        </p:blipFill>
        <p:spPr bwMode="auto">
          <a:xfrm>
            <a:off x="2101932" y="1376661"/>
            <a:ext cx="8239017" cy="504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직선 연결선 28"/>
          <p:cNvCxnSpPr/>
          <p:nvPr/>
        </p:nvCxnSpPr>
        <p:spPr>
          <a:xfrm>
            <a:off x="10271080" y="4978180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561657" y="4826934"/>
            <a:ext cx="12955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전체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프로젝트의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할일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0292851" y="3432408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6644549" y="1245467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4942749" y="6506895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계획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848" y="836613"/>
            <a:ext cx="473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업무분담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_AGILE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19663" y="6186207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&lt;2016.02.26 </a:t>
            </a:r>
            <a:r>
              <a:rPr lang="ko-KR" altLang="en-US" i="1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</a:t>
            </a:r>
            <a:r>
              <a:rPr lang="en-US" altLang="ko-KR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&gt;</a:t>
            </a:r>
            <a:endParaRPr lang="ko-KR" altLang="en-US" i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27372" y="153219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할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794737" y="1712465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02054" y="6646280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558515" y="6481411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진행중인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784841" y="1109419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056458" y="929848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끝낸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5400000">
            <a:off x="9815920" y="1252724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56212" y="1116676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227829" y="937105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목표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&amp;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진행상황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83428" y="3281162"/>
            <a:ext cx="1295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예상치 못한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처리할 일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46771" y="4845833"/>
            <a:ext cx="2105697" cy="16322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6377" y="1352282"/>
            <a:ext cx="2165797" cy="5125791"/>
          </a:xfrm>
          <a:prstGeom prst="rect">
            <a:avLst/>
          </a:prstGeom>
          <a:solidFill>
            <a:srgbClr val="20BE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301544" y="1339404"/>
            <a:ext cx="2047741" cy="5138670"/>
          </a:xfrm>
          <a:prstGeom prst="rect">
            <a:avLst/>
          </a:prstGeom>
          <a:solidFill>
            <a:srgbClr val="0B67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11532" y="1339404"/>
            <a:ext cx="1790163" cy="5138670"/>
          </a:xfrm>
          <a:prstGeom prst="rect">
            <a:avLst/>
          </a:prstGeom>
          <a:solidFill>
            <a:srgbClr val="3C4B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238185" y="1321314"/>
            <a:ext cx="2116429" cy="198334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48917" y="3341152"/>
            <a:ext cx="2105697" cy="1475548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864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93" t="3290" r="2122" b="3376"/>
          <a:stretch/>
        </p:blipFill>
        <p:spPr bwMode="auto">
          <a:xfrm>
            <a:off x="2090057" y="1330036"/>
            <a:ext cx="8253351" cy="514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086377" y="1352282"/>
            <a:ext cx="2165797" cy="5125791"/>
          </a:xfrm>
          <a:prstGeom prst="rect">
            <a:avLst/>
          </a:prstGeom>
          <a:solidFill>
            <a:srgbClr val="20BE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0271080" y="4978180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561657" y="4826934"/>
            <a:ext cx="12955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전체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프로젝트의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할일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0292851" y="3432408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5400000">
            <a:off x="6644549" y="1245467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4942749" y="6506895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계획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848" y="836613"/>
            <a:ext cx="473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업무분담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_AGILE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27372" y="153219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할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794737" y="1712465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02054" y="6646280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558515" y="6481411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진행중인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784841" y="1109419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056458" y="929848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끝낸 일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5400000">
            <a:off x="9815920" y="1252724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56212" y="1116676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227829" y="937105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목표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&amp;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진행상황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83428" y="3281162"/>
            <a:ext cx="1295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예상치 못한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처리할 일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46771" y="4845833"/>
            <a:ext cx="2105697" cy="163224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301544" y="1339404"/>
            <a:ext cx="2047741" cy="5138670"/>
          </a:xfrm>
          <a:prstGeom prst="rect">
            <a:avLst/>
          </a:prstGeom>
          <a:solidFill>
            <a:srgbClr val="0B67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11532" y="1339404"/>
            <a:ext cx="1790163" cy="5138670"/>
          </a:xfrm>
          <a:prstGeom prst="rect">
            <a:avLst/>
          </a:prstGeom>
          <a:solidFill>
            <a:srgbClr val="3C4B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238185" y="1321314"/>
            <a:ext cx="2116429" cy="198334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48917" y="3341152"/>
            <a:ext cx="2105697" cy="1475548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419663" y="6186207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&lt;2016.03.04 </a:t>
            </a:r>
            <a:r>
              <a:rPr lang="ko-KR" altLang="en-US" i="1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</a:t>
            </a:r>
            <a:r>
              <a:rPr lang="en-US" altLang="ko-KR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&gt;</a:t>
            </a:r>
            <a:endParaRPr lang="ko-KR" altLang="en-US" i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950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계획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848" y="836613"/>
            <a:ext cx="473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업무분담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_AGILE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38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979089564"/>
              </p:ext>
            </p:extLst>
          </p:nvPr>
        </p:nvGraphicFramePr>
        <p:xfrm>
          <a:off x="61647" y="1428750"/>
          <a:ext cx="12070193" cy="35655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{C083E6E3-FA7D-4D7B-A595-EF9225AFEA82}</a:tableStyleId>
              </a:tblPr>
              <a:tblGrid>
                <a:gridCol w="818347"/>
                <a:gridCol w="515931"/>
                <a:gridCol w="667633"/>
                <a:gridCol w="235055"/>
                <a:gridCol w="235055"/>
                <a:gridCol w="235055"/>
                <a:gridCol w="235055"/>
                <a:gridCol w="220405"/>
                <a:gridCol w="220405"/>
                <a:gridCol w="285042"/>
                <a:gridCol w="176324"/>
                <a:gridCol w="176324"/>
                <a:gridCol w="176324"/>
                <a:gridCol w="176324"/>
                <a:gridCol w="176324"/>
                <a:gridCol w="176324"/>
                <a:gridCol w="441775"/>
                <a:gridCol w="176324"/>
                <a:gridCol w="176324"/>
                <a:gridCol w="220405"/>
                <a:gridCol w="220405"/>
                <a:gridCol w="220405"/>
                <a:gridCol w="220405"/>
                <a:gridCol w="508005"/>
                <a:gridCol w="220405"/>
                <a:gridCol w="220405"/>
                <a:gridCol w="220405"/>
                <a:gridCol w="220405"/>
                <a:gridCol w="220405"/>
                <a:gridCol w="220405"/>
                <a:gridCol w="778617"/>
                <a:gridCol w="220405"/>
                <a:gridCol w="220405"/>
                <a:gridCol w="220405"/>
                <a:gridCol w="220405"/>
                <a:gridCol w="220405"/>
                <a:gridCol w="220405"/>
                <a:gridCol w="778617"/>
                <a:gridCol w="220405"/>
                <a:gridCol w="176324"/>
                <a:gridCol w="176324"/>
                <a:gridCol w="176324"/>
                <a:gridCol w="208747"/>
              </a:tblGrid>
              <a:tr h="22284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w1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w2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w3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w4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w5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w6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1/25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1/26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1/27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1/28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1/29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1/30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1/31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2/3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2/4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2/5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2/6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2/7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2/8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2/9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2/10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2/11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2/12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2/13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2/14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2/15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2/16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2/17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2/18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2/19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2/20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2/21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2/22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2/23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2/24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2/25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2/26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2/27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2/28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2/29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3/1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3/2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3/3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¾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/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기획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디자인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DB</a:t>
                      </a:r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설계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`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284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프로그래밍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BEC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김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공지사항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공지사항등록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공지사항 조회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8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4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 조회 수정 삭제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댓글쓰기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228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정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일정관리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일정등록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일정 조회 등록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8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사원관리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사원 등록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ID,PWD </a:t>
                      </a:r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찾기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8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식단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식단 조회 등록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8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이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로그인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사원로그인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개인정보  수정 삭제 조회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8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길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자원관리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자원분류등록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자원분류 조회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자원정보 등록 조회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자원예약 등록 조회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디자인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8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통계관리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통계조회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8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조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결재관리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결재등록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 등록 조회 임시저장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84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 err="1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쪽지함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쪽지 등록 조회 수정 삭제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테스트</a:t>
                      </a:r>
                      <a:endParaRPr lang="en-US" altLang="ko-KR" sz="1200" b="1" kern="1200" dirty="0" smtClean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kern="120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kern="120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5155" marR="5155" marT="515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778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메뉴구성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849" y="836613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3-1 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사이트맵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92309" y="1172752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[</a:t>
            </a:r>
            <a:r>
              <a:rPr lang="ko-KR" altLang="en-US" sz="2400" b="1" dirty="0" smtClean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</a:t>
            </a:r>
            <a:r>
              <a:rPr lang="en-US" altLang="ko-KR" sz="2400" b="1" dirty="0" smtClean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]</a:t>
            </a:r>
            <a:endParaRPr lang="ko-KR" altLang="en-US" sz="2400" b="1" dirty="0">
              <a:solidFill>
                <a:srgbClr val="20BEC7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36735548"/>
              </p:ext>
            </p:extLst>
          </p:nvPr>
        </p:nvGraphicFramePr>
        <p:xfrm>
          <a:off x="756276" y="1712071"/>
          <a:ext cx="10679448" cy="399378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334931"/>
                <a:gridCol w="1334931"/>
                <a:gridCol w="1334931"/>
                <a:gridCol w="1334931"/>
                <a:gridCol w="1334931"/>
                <a:gridCol w="1334931"/>
                <a:gridCol w="1334931"/>
                <a:gridCol w="1334931"/>
              </a:tblGrid>
              <a:tr h="379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마이페이지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일정관리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자원예약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전자결재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식단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쪽지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공지사항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</a:tr>
              <a:tr h="401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개인정보수정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일정조회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자원예약현황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기안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식단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쪽지함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공지사항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회사소식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01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비밀번호수정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전체일정조회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err="1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기안문작성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b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식단조회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보낸쪽지함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공지사항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게시판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/>
                </a:tc>
              </a:tr>
              <a:tr h="402147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개인일정조회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2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자원분류별조회</a:t>
                      </a:r>
                      <a:endParaRPr lang="ko-KR" altLang="en-US" sz="1200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err="1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결재요청함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받은쪽지함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402147"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팀일정조회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자원예약등록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err="1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임시저장함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쪽지쓰기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402147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일정등록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나의자원예약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40107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err="1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결재대기함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40107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완료문서함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40107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반려문서함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402147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809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메뉴구성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849" y="836613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3-1 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사이트맵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953" y="1233712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[</a:t>
            </a:r>
            <a:r>
              <a:rPr lang="ko-KR" altLang="en-US" sz="2400" b="1" dirty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관리자</a:t>
            </a:r>
            <a:r>
              <a:rPr lang="en-US" altLang="ko-KR" sz="2400" b="1" dirty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]</a:t>
            </a:r>
            <a:endParaRPr lang="ko-KR" altLang="en-US" sz="2400" b="1" dirty="0">
              <a:solidFill>
                <a:srgbClr val="20BEC7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5610883"/>
              </p:ext>
            </p:extLst>
          </p:nvPr>
        </p:nvGraphicFramePr>
        <p:xfrm>
          <a:off x="765234" y="1718383"/>
          <a:ext cx="10679448" cy="251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334931"/>
                <a:gridCol w="1334931"/>
                <a:gridCol w="1334931"/>
                <a:gridCol w="1334931"/>
                <a:gridCol w="1334931"/>
                <a:gridCol w="1334931"/>
                <a:gridCol w="1334931"/>
                <a:gridCol w="1334931"/>
              </a:tblGrid>
              <a:tr h="38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인사정보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일정관리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전자결재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식단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쪽지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공지사항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bg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회사소식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BEC7"/>
                    </a:solidFill>
                  </a:tcPr>
                </a:tc>
              </a:tr>
              <a:tr h="292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인사관리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일정관리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자원정보관리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결재양식관리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식단관리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공지사항등록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회사소식관리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479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사원정보조회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범주관리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자원분류등록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결재양식조회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식단등록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공지사항등록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회사소식등록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29147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사원부서변경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코드관리</a:t>
                      </a:r>
                      <a:endParaRPr lang="ko-KR" altLang="en-US" sz="1400" b="1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자원정보등록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결재양식등록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공지사항조회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회사소식조회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291479"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사원직급변경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코드관리</a:t>
                      </a:r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자원예약승인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29147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사원등록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통계조회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29147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</a:t>
                      </a:r>
                      <a:r>
                        <a:rPr lang="ko-KR" altLang="en-US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자원예약통계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  <a:tr h="29147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3588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메뉴구성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849" y="836613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기능구현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136476" y="1929717"/>
            <a:ext cx="5767472" cy="3960434"/>
            <a:chOff x="3213749" y="2187295"/>
            <a:chExt cx="5767472" cy="39604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/>
            <a:srcRect l="13799" t="11905" r="11835" b="10442"/>
            <a:stretch/>
          </p:blipFill>
          <p:spPr>
            <a:xfrm>
              <a:off x="4065222" y="2421433"/>
              <a:ext cx="3846286" cy="346891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06730" y="3958927"/>
              <a:ext cx="1370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0BEC7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FUNCTION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90483" y="3157734"/>
              <a:ext cx="12907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사원정보관리</a:t>
              </a:r>
              <a:endParaRPr lang="ko-KR" altLang="en-US" sz="1600" b="1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023484" y="2241625"/>
              <a:ext cx="5469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쪽지</a:t>
              </a:r>
              <a:endParaRPr lang="ko-KR" altLang="en-US" sz="1600" b="1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91330" y="5809175"/>
              <a:ext cx="9220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공지사항</a:t>
              </a:r>
              <a:endParaRPr lang="ko-KR" altLang="en-US" sz="1600" b="1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958195" y="4390610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회사소식</a:t>
              </a:r>
              <a:endParaRPr lang="ko-KR" altLang="en-US" sz="1600" b="1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97602" y="4599970"/>
              <a:ext cx="5469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식단</a:t>
              </a:r>
              <a:endParaRPr lang="ko-KR" altLang="en-US" sz="1600" b="1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122300" y="2187295"/>
              <a:ext cx="12907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자원예약관리</a:t>
              </a:r>
              <a:endParaRPr lang="ko-KR" altLang="en-US" sz="1600" b="1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60438" y="5790391"/>
              <a:ext cx="9220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전자결재</a:t>
              </a:r>
              <a:endParaRPr lang="ko-KR" altLang="en-US" sz="1600" b="1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13749" y="3487891"/>
              <a:ext cx="9220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일정관리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4572873" y="2404458"/>
              <a:ext cx="28333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4855461" y="2403998"/>
              <a:ext cx="175621" cy="1983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138692" y="3644296"/>
              <a:ext cx="28333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4191873" y="4769833"/>
              <a:ext cx="28333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845379" y="2351276"/>
              <a:ext cx="28333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847760" y="5980302"/>
              <a:ext cx="28333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735591" y="5961252"/>
              <a:ext cx="28333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658972" y="4551552"/>
              <a:ext cx="28333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7596266" y="3652233"/>
              <a:ext cx="31330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5400000">
              <a:off x="6658861" y="2338912"/>
              <a:ext cx="175621" cy="1983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5400000">
              <a:off x="7912192" y="3467626"/>
              <a:ext cx="175621" cy="1983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5400000">
              <a:off x="5030880" y="5774265"/>
              <a:ext cx="175621" cy="1983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673148" y="5785373"/>
              <a:ext cx="175621" cy="1983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8370092" y="1087364"/>
            <a:ext cx="283122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자원예약 등록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자원정보 등록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자원예약 승인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반려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반납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연체처리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나의자원예약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조회 및 예약취소 처리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월간자원 승인현황 통계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924828" y="2855277"/>
            <a:ext cx="234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개인정보 등록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사원정보 등록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680988" y="4147629"/>
            <a:ext cx="2183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게시판 등록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132348" y="5549709"/>
            <a:ext cx="2345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공지사항 등록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9024" y="5366829"/>
            <a:ext cx="29931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기안작성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임시저장기능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결재승인상황별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조회</a:t>
            </a:r>
          </a:p>
          <a:p>
            <a:pPr algn="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양식 등록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70299" y="4370011"/>
            <a:ext cx="2013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식단</a:t>
            </a:r>
            <a:r>
              <a:rPr lang="ko-KR" altLang="en-US" sz="1400" b="1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등록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endParaRPr lang="en-US" altLang="ko-KR" sz="14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61116" y="3233229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 등록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10557" y="1776285"/>
            <a:ext cx="2507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쪽지작성</a:t>
            </a:r>
            <a:endParaRPr lang="en-US" altLang="ko-KR" sz="14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발신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수신함에서 쪽지 조회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  <a:endParaRPr lang="en-US" altLang="ko-KR" sz="14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341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 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0342" y="919740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-1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모델링</a:t>
            </a:r>
            <a:endParaRPr lang="en-US" altLang="ko-KR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전체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84" y="231773"/>
            <a:ext cx="7762874" cy="6361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5772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 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0342" y="919740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-1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모델링</a:t>
            </a:r>
            <a:endParaRPr lang="en-US" altLang="ko-KR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전체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84" y="231773"/>
            <a:ext cx="7762874" cy="6361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43274" y="242888"/>
            <a:ext cx="4714876" cy="3714750"/>
          </a:xfrm>
          <a:prstGeom prst="rect">
            <a:avLst/>
          </a:prstGeom>
          <a:solidFill>
            <a:srgbClr val="20BE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59170" y="282129"/>
            <a:ext cx="2727905" cy="6147246"/>
          </a:xfrm>
          <a:prstGeom prst="rect">
            <a:avLst/>
          </a:prstGeom>
          <a:solidFill>
            <a:srgbClr val="0B67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71853" y="3957637"/>
            <a:ext cx="4686298" cy="2614613"/>
          </a:xfrm>
          <a:prstGeom prst="rect">
            <a:avLst/>
          </a:prstGeom>
          <a:solidFill>
            <a:srgbClr val="3C4B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09264" y="3487222"/>
            <a:ext cx="84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Part1</a:t>
            </a:r>
            <a:endParaRPr lang="ko-KR" altLang="en-US" sz="2400" b="1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05328" y="5954196"/>
            <a:ext cx="84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Part3</a:t>
            </a:r>
            <a:endParaRPr lang="ko-KR" altLang="en-US" sz="2400" b="1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99738" y="6092309"/>
            <a:ext cx="84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Part2</a:t>
            </a:r>
            <a:endParaRPr lang="ko-KR" altLang="en-US" sz="2400" b="1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55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 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0342" y="919740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-1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모델링</a:t>
            </a:r>
            <a:endParaRPr lang="en-US" altLang="ko-KR" sz="24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Part1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71" y="167160"/>
            <a:ext cx="8262937" cy="6417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8220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 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0342" y="919740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-1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모델링</a:t>
            </a:r>
            <a:endParaRPr lang="en-US" altLang="ko-KR" sz="24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Part2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3" y="836613"/>
            <a:ext cx="9472998" cy="561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179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13165" y="5403272"/>
            <a:ext cx="5023262" cy="106879"/>
          </a:xfrm>
          <a:prstGeom prst="rect">
            <a:avLst/>
          </a:prstGeom>
          <a:solidFill>
            <a:srgbClr val="20BEC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2291" y="5138004"/>
            <a:ext cx="514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일상 생활에서 쉽게 접할 수 있는 인터넷 쇼핑몰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454" y="783375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1-1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주제 선정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0326" y="1274763"/>
            <a:ext cx="5426242" cy="3453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840675" y="5628908"/>
            <a:ext cx="769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장점 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: 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평소에 많이 접해 봤기 때문에 설계 시 유리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기존에 제공되는 사이트가 많아 벤치마킹 하기 쉽다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8700" y="5959433"/>
            <a:ext cx="679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단점 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: 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이전 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SEMI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프로젝트에서 사용되었던 부분이 많아 새로운 기능을 실현해보기 어렵다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0868" y="793303"/>
            <a:ext cx="4169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후보</a:t>
            </a:r>
            <a:r>
              <a:rPr lang="en-US" altLang="ko-KR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20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이마트</a:t>
            </a:r>
            <a:r>
              <a:rPr lang="ko-KR" altLang="en-US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http://emart.ssg.com/</a:t>
            </a:r>
            <a:endParaRPr lang="ko-KR" altLang="en-US" sz="20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01019" y="5782837"/>
            <a:ext cx="108307" cy="0"/>
          </a:xfrm>
          <a:prstGeom prst="line">
            <a:avLst/>
          </a:prstGeom>
          <a:ln w="76200">
            <a:solidFill>
              <a:srgbClr val="2E4C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708639" y="6110497"/>
            <a:ext cx="108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7950" y="1274763"/>
            <a:ext cx="4613776" cy="3453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 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0342" y="919740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-1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모델링 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Part3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57" y="136163"/>
            <a:ext cx="5086350" cy="644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8" y="1843088"/>
            <a:ext cx="4886325" cy="43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262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 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31086270"/>
              </p:ext>
            </p:extLst>
          </p:nvPr>
        </p:nvGraphicFramePr>
        <p:xfrm>
          <a:off x="1377950" y="1412875"/>
          <a:ext cx="9951637" cy="346322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55341"/>
                <a:gridCol w="1094358"/>
                <a:gridCol w="1802394"/>
                <a:gridCol w="1374997"/>
                <a:gridCol w="1496316"/>
                <a:gridCol w="1687411"/>
                <a:gridCol w="639987"/>
                <a:gridCol w="900833"/>
              </a:tblGrid>
              <a:tr h="338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쪽지함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MESSAGE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쪽지번호</a:t>
                      </a: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(PK)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Msg_no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쪽지함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MESSAGE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쪽지제목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Msg_title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쪽지함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MESSAGE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쪽지내용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Msg_content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clob</a:t>
                      </a:r>
                      <a:endParaRPr lang="ko-KR" altLang="en-US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쪽지함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MESSAGE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쪽지보낸시간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Msg_regdate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</a:t>
                      </a:r>
                      <a:endParaRPr lang="ko-KR" altLang="en-US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Sysdate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쪽지함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MESSAGE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사원번호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86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쪽지함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MESSAGE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쪽지첨부파일이름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Msg_filename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86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쪽지함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MESSAGE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쪽지파일크기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msg_filesize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4871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쪽지함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MESSAGE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쪽지첨부파일원본이름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msg_originalfileName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865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쪽지함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MESSAGE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수신자사원번호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Receiver_no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46940375"/>
              </p:ext>
            </p:extLst>
          </p:nvPr>
        </p:nvGraphicFramePr>
        <p:xfrm>
          <a:off x="1377950" y="5118516"/>
          <a:ext cx="9937750" cy="1440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34857"/>
                <a:gridCol w="1605308"/>
                <a:gridCol w="1481849"/>
                <a:gridCol w="1411546"/>
                <a:gridCol w="1257222"/>
                <a:gridCol w="1756202"/>
                <a:gridCol w="660505"/>
                <a:gridCol w="830261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수신자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receiver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수신자번호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R_no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수신자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receiver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쪽지읽은시간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Form_name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수신자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receiver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쪽지번호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Msg_no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533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 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78719151"/>
              </p:ext>
            </p:extLst>
          </p:nvPr>
        </p:nvGraphicFramePr>
        <p:xfrm>
          <a:off x="1377950" y="1424750"/>
          <a:ext cx="10248405" cy="394723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70911"/>
                <a:gridCol w="939913"/>
                <a:gridCol w="1856143"/>
                <a:gridCol w="2101325"/>
                <a:gridCol w="1496291"/>
                <a:gridCol w="1097053"/>
                <a:gridCol w="659073"/>
                <a:gridCol w="927696"/>
              </a:tblGrid>
              <a:tr h="34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4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공지사항번호</a:t>
                      </a: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(PK)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431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공지사항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공지사항제목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no_title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varchar2(300)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431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공지사항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공지사항내용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no_content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varchar2(3000)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431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공지사항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공지사항사진이름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no_filename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)</a:t>
                      </a:r>
                      <a:endParaRPr lang="ko-KR" altLang="en-US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431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공지사항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공지사항사진크기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no_filesize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Sysdate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90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공지사항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공지사항등록시간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no_regdate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timestamp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0</a:t>
                      </a:r>
                    </a:p>
                  </a:txBody>
                  <a:tcPr anchor="ctr"/>
                </a:tc>
              </a:tr>
              <a:tr h="290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공지사항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사원번호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90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공지사항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공지사항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조회수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No_readcount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2905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공지사항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공지사항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파일다운수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No_downcount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49395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공지사항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NOTICE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공지사항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원본파일이름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No_originalfilename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Varchar2(225)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081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32935403"/>
              </p:ext>
            </p:extLst>
          </p:nvPr>
        </p:nvGraphicFramePr>
        <p:xfrm>
          <a:off x="1352741" y="1414930"/>
          <a:ext cx="9486519" cy="51206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9544"/>
                <a:gridCol w="1080120"/>
                <a:gridCol w="1620993"/>
                <a:gridCol w="1295326"/>
                <a:gridCol w="1448200"/>
                <a:gridCol w="1612313"/>
                <a:gridCol w="611505"/>
                <a:gridCol w="838518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결재번호</a:t>
                      </a: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(PK)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app_no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결재제목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결재내용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app_content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varchar2(1000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)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</a:t>
                      </a: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1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app_check1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character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결재대상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app_person1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</a:t>
                      </a: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app_check2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character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결재대상</a:t>
                      </a: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2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app_person2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</a:t>
                      </a: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app_check3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character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결재대상</a:t>
                      </a: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3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app_person3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결재완료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app_complete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character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결재등록시간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app_regdate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timestamp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sysdate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결재기한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app_enddate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string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결재첨부파일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app_filename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결재첨부파일크기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app_filesize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1726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결재원본파일이름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app_originalfilename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사원번호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Emp_no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FK(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/>
                        <a:t>결재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APPROVAL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결재임시저장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App_save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character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081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11308135"/>
              </p:ext>
            </p:extLst>
          </p:nvPr>
        </p:nvGraphicFramePr>
        <p:xfrm>
          <a:off x="1387666" y="1436465"/>
          <a:ext cx="9200517" cy="1080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65505"/>
                <a:gridCol w="1486218"/>
                <a:gridCol w="1371918"/>
                <a:gridCol w="1306830"/>
                <a:gridCol w="1163955"/>
                <a:gridCol w="1625918"/>
                <a:gridCol w="611505"/>
                <a:gridCol w="768668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결재폼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APPROALFORM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결재폼번호</a:t>
                      </a: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(PK)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form_no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결재폼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APPROALFORM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결재폼이름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Form_name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11107224"/>
              </p:ext>
            </p:extLst>
          </p:nvPr>
        </p:nvGraphicFramePr>
        <p:xfrm>
          <a:off x="1389414" y="2905036"/>
          <a:ext cx="9215251" cy="10731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2485"/>
                <a:gridCol w="1003935"/>
                <a:gridCol w="1701596"/>
                <a:gridCol w="1279846"/>
                <a:gridCol w="1430891"/>
                <a:gridCol w="1600604"/>
                <a:gridCol w="573092"/>
                <a:gridCol w="79280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4121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자원분류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RESTYPE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자원분류번호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(PK)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restype_no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PK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3562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자원분류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RESTYPE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자원분류이름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restype_name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VARCHAR2(100)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8616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59673024"/>
              </p:ext>
            </p:extLst>
          </p:nvPr>
        </p:nvGraphicFramePr>
        <p:xfrm>
          <a:off x="1389414" y="1408786"/>
          <a:ext cx="10003067" cy="398167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59732"/>
                <a:gridCol w="1220343"/>
                <a:gridCol w="1679901"/>
                <a:gridCol w="1705419"/>
                <a:gridCol w="1412648"/>
                <a:gridCol w="1572733"/>
                <a:gridCol w="596494"/>
                <a:gridCol w="755797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5382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자원번호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(PK)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resources_no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PK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5382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자원분류번호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restype_no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FK(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restype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5382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자원명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resources_name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varchar2(100)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5382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승인방식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resources_ok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varchar2(50)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반납방식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resources_return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varchar2(50)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21509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자원관리자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resources_admin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varchar2(100)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Y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1253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자원설명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resources_content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varchar2(2000)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Y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자원등록일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resources_date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Timestamp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sysdate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자원구분색깔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resources_color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varchar2(100)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Y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2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89701152"/>
              </p:ext>
            </p:extLst>
          </p:nvPr>
        </p:nvGraphicFramePr>
        <p:xfrm>
          <a:off x="1389414" y="1408786"/>
          <a:ext cx="10158833" cy="389023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59732"/>
                <a:gridCol w="1376109"/>
                <a:gridCol w="1679901"/>
                <a:gridCol w="1705419"/>
                <a:gridCol w="1412648"/>
                <a:gridCol w="1572733"/>
                <a:gridCol w="596494"/>
                <a:gridCol w="755797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5382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자원예약번호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(PK)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reservation_no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PK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5382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자원번호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resources_no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number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FK(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restype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5382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자원예약시작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reservation_start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varchar2(100)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5382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자원예약종료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reservation_end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varchar2(100)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자원예약자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reservation_name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varchar2(100)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21509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자원예약내용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reservation_content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varchar2(2000)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N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1253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자원예약승인여부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reservation_condition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varchar2(50)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Y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 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자원예약일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reservation_date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varchar2(100)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+mn-cs"/>
                        </a:rPr>
                        <a:t>Y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20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0065947"/>
              </p:ext>
            </p:extLst>
          </p:nvPr>
        </p:nvGraphicFramePr>
        <p:xfrm>
          <a:off x="1377950" y="1424750"/>
          <a:ext cx="10337093" cy="43226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7210"/>
                <a:gridCol w="904834"/>
                <a:gridCol w="1786869"/>
                <a:gridCol w="1896417"/>
                <a:gridCol w="1603169"/>
                <a:gridCol w="1580197"/>
                <a:gridCol w="634475"/>
                <a:gridCol w="803922"/>
              </a:tblGrid>
              <a:tr h="337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회사소식번호</a:t>
                      </a: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(PK)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회사소식제목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N_title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Varchar2(200)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회사소식내용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N_content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Varchar2(3000)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회사소식사진이름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N_filename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varchar2(100)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Y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회사소식사진크기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N_filesize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Varchar2(100)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회사소식등록시간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N_regdate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사원번호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FK(</a:t>
                      </a:r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회사소식조회수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N_readcount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회사소식파일다운수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N_downcount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985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회사소식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News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회사소식원본파일이름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N_originalfilename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Varchar2(225)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081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73794314"/>
              </p:ext>
            </p:extLst>
          </p:nvPr>
        </p:nvGraphicFramePr>
        <p:xfrm>
          <a:off x="1377950" y="1412875"/>
          <a:ext cx="8730997" cy="2520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9838"/>
                <a:gridCol w="926147"/>
                <a:gridCol w="1553252"/>
                <a:gridCol w="1261110"/>
                <a:gridCol w="1306147"/>
                <a:gridCol w="1454163"/>
                <a:gridCol w="551523"/>
                <a:gridCol w="69881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Comment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답글번호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(PK)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cm_no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comment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사원번호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Emp_no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FK(</a:t>
                      </a:r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Comment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답글내용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cm_contents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Comment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답글작성시간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cm_regdate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Timestamp</a:t>
                      </a:r>
                      <a:endParaRPr lang="ko-KR" altLang="en-US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Y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Comment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답글삭제여부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cm_deflag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Character</a:t>
                      </a:r>
                      <a:endParaRPr lang="ko-KR" altLang="en-US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답글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Comment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회사소식번호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FK(notice)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Y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21493211"/>
              </p:ext>
            </p:extLst>
          </p:nvPr>
        </p:nvGraphicFramePr>
        <p:xfrm>
          <a:off x="1377950" y="4468249"/>
          <a:ext cx="8591385" cy="1800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9838"/>
                <a:gridCol w="786535"/>
                <a:gridCol w="1553252"/>
                <a:gridCol w="1261110"/>
                <a:gridCol w="1306147"/>
                <a:gridCol w="1454163"/>
                <a:gridCol w="551523"/>
                <a:gridCol w="69881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90603020101020101" pitchFamily="18" charset="-127"/>
                        </a:rPr>
                        <a:t>코드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Code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코드번호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Cd_no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(PK)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코드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Code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코드분류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Cd_type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코드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Code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코드이름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Cd_name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Y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코드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Code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코드설명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Code_content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varchar2(100)</a:t>
                      </a:r>
                      <a:endParaRPr lang="ko-KR" altLang="en-US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Y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6083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41008000"/>
              </p:ext>
            </p:extLst>
          </p:nvPr>
        </p:nvGraphicFramePr>
        <p:xfrm>
          <a:off x="1384591" y="1414581"/>
          <a:ext cx="9517128" cy="447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86402"/>
                <a:gridCol w="1240155"/>
                <a:gridCol w="1448409"/>
                <a:gridCol w="1295326"/>
                <a:gridCol w="1448200"/>
                <a:gridCol w="1612313"/>
                <a:gridCol w="611505"/>
                <a:gridCol w="774818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일정번호</a:t>
                      </a:r>
                      <a:endParaRPr lang="en-US" altLang="ko-KR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4321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일정제목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일정내용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일정구분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cal_item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varchar2(500)</a:t>
                      </a:r>
                      <a:endParaRPr lang="ko-KR" altLang="en-US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일정전체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Cal_allday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Varchar2(20)</a:t>
                      </a:r>
                      <a:endParaRPr lang="ko-KR" altLang="en-US" sz="14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590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일정시작날짜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Cal_startdate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3590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일정시작시간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cal_starttime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일정종료날짜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Cal_enddate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일정종료시간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cal_endtime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색코드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cal_code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일정분류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Cal_name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varchar2(100)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일정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CALRENDAR</a:t>
                      </a:r>
                      <a:endParaRPr lang="ko-KR" altLang="en-US" sz="14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사원번호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FK(</a:t>
                      </a:r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6083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48144" y="5403276"/>
            <a:ext cx="514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주로 기업에서 사용하는 인트라넷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454" y="783375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1-1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주제 선정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967" y="1299482"/>
            <a:ext cx="10378907" cy="408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771897" y="5628903"/>
            <a:ext cx="3529647" cy="105758"/>
          </a:xfrm>
          <a:prstGeom prst="rect">
            <a:avLst/>
          </a:prstGeom>
          <a:solidFill>
            <a:srgbClr val="20BEC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9407" y="5842664"/>
            <a:ext cx="834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장점 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: 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이전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프로젝트에서 접하지 못했던 기능들이 추가되어 벤치마킹 하면서 새로운 </a:t>
            </a:r>
            <a:r>
              <a:rPr lang="ko-KR" altLang="en-US" sz="1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로직들을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구현해볼 수 있다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7432" y="6173189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단점 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: 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직장 생활을 해보지 않아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회계나 인사파트는 기능적으로 완벽하기가 힘들다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</a:p>
          <a:p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       </a:t>
            </a:r>
            <a:r>
              <a:rPr lang="ko-KR" altLang="en-US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기존에 나와있는 프로그램들은 유료로 진행 되는 부분이 많아 접근하기 어렵다</a:t>
            </a:r>
            <a:r>
              <a:rPr lang="en-US" altLang="ko-KR" sz="1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  <a:endParaRPr lang="ko-KR" altLang="en-US" sz="1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3737" y="793303"/>
            <a:ext cx="5301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후보</a:t>
            </a:r>
            <a:r>
              <a:rPr lang="en-US" altLang="ko-KR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</a:t>
            </a:r>
            <a:r>
              <a:rPr lang="en-US" altLang="ko-KR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 </a:t>
            </a:r>
            <a:r>
              <a:rPr lang="ko-KR" altLang="en-US" sz="2000" dirty="0" err="1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비즈메카이지</a:t>
            </a:r>
            <a:r>
              <a:rPr lang="ko-KR" altLang="en-US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20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https://www.bizmeka.com</a:t>
            </a:r>
            <a:endParaRPr lang="ko-KR" altLang="en-US" sz="20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082833" y="6001777"/>
            <a:ext cx="108307" cy="0"/>
          </a:xfrm>
          <a:prstGeom prst="line">
            <a:avLst/>
          </a:prstGeom>
          <a:ln w="76200">
            <a:solidFill>
              <a:srgbClr val="2E4C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90453" y="6355195"/>
            <a:ext cx="108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54830555"/>
              </p:ext>
            </p:extLst>
          </p:nvPr>
        </p:nvGraphicFramePr>
        <p:xfrm>
          <a:off x="3003486" y="680389"/>
          <a:ext cx="8658084" cy="60350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98231"/>
                <a:gridCol w="801302"/>
                <a:gridCol w="1582410"/>
                <a:gridCol w="1268080"/>
                <a:gridCol w="1252788"/>
                <a:gridCol w="1481460"/>
                <a:gridCol w="561877"/>
                <a:gridCol w="711936"/>
              </a:tblGrid>
              <a:tr h="266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엔티티명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테이블명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속성명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Column 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Type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PK’1’ / FK’2’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Null?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Default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사원번호</a:t>
                      </a:r>
                      <a:endParaRPr lang="en-US" altLang="ko-KR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no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number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PK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사원이름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emp_nm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사원영어이름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Emp_enm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사원비밀번호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emp_pw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사원생년월일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emp_birth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varchar2(100)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사원전화번호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emp_hp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사원이메일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emp_email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varchar2(100)</a:t>
                      </a: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사원성별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Emp_gen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varchar2(20)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우편번호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Emp_zipcode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varchar2(7)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사원주소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emp_address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varchar2(200)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사원입사일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emp_hiredate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TIMESTAMP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사원퇴사일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emp_retiredate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TIMESTAMP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사원사진이름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emp_img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사원사진크기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emp_size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varchar2(30)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사원취미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emp_hobby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사원출신학교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emp_school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사원전공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emp_major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사원직급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emp_position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사원부서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emp_dept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사원재직여부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Emp_work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  <a:tr h="2087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사원권한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emp_userpower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varchar2(50)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64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5. </a:t>
            </a:r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7849" y="83661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5-2 DB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테이블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77297606"/>
              </p:ext>
            </p:extLst>
          </p:nvPr>
        </p:nvGraphicFramePr>
        <p:xfrm>
          <a:off x="1377950" y="1400358"/>
          <a:ext cx="10158833" cy="19507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59732"/>
                <a:gridCol w="1376109"/>
                <a:gridCol w="1679901"/>
                <a:gridCol w="1705419"/>
                <a:gridCol w="1412648"/>
                <a:gridCol w="1572733"/>
                <a:gridCol w="596494"/>
                <a:gridCol w="755797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Verdana" panose="020B0604030504040204" pitchFamily="34" charset="0"/>
                        </a:rPr>
                        <a:t>엔티티명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Verdana" panose="020B0604030504040204" pitchFamily="34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Verdana" panose="020B0604030504040204" pitchFamily="34" charset="0"/>
                        </a:rPr>
                        <a:t>테이블명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Verdana" panose="020B0604030504040204" pitchFamily="34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Verdana" panose="020B0604030504040204" pitchFamily="34" charset="0"/>
                        </a:rPr>
                        <a:t>속성명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Verdana" panose="020B0604030504040204" pitchFamily="34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Verdana" panose="020B0604030504040204" pitchFamily="34" charset="0"/>
                        </a:rPr>
                        <a:t>Column 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Verdana" panose="020B0604030504040204" pitchFamily="34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Verdana" panose="020B0604030504040204" pitchFamily="34" charset="0"/>
                        </a:rPr>
                        <a:t>Date 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Verdana" panose="020B0604030504040204" pitchFamily="34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Verdana" panose="020B0604030504040204" pitchFamily="34" charset="0"/>
                        </a:rPr>
                        <a:t>PK’1’ / FK’2’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Verdana" panose="020B0604030504040204" pitchFamily="34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Verdana" panose="020B0604030504040204" pitchFamily="34" charset="0"/>
                        </a:rPr>
                        <a:t>Null?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Verdana" panose="020B0604030504040204" pitchFamily="34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  <a:cs typeface="Verdana" panose="020B0604030504040204" pitchFamily="34" charset="0"/>
                        </a:rPr>
                        <a:t>Default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  <a:cs typeface="Verdana" panose="020B0604030504040204" pitchFamily="34" charset="0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FILES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파일번호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(PK)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F_no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PK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FILES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게시판번호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No_no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number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FK(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restype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FILES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게시판구분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N_type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varchar2(100)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FILES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파일이름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F_filesize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varchar2(200)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FILES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파일크기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F_filesize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varchar2(100)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FILES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파일원본이름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F_originalFilename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Yoon 윤고딕 520_TT" panose="020B0600000101010101" charset="-127"/>
                          <a:ea typeface="Yoon 윤고딕 520_TT" panose="020B0600000101010101" charset="-127"/>
                          <a:cs typeface="+mn-cs"/>
                        </a:rPr>
                        <a:t>varchar2(255)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Yoon 윤고딕 520_TT" panose="020B0600000101010101" charset="-127"/>
                        <a:ea typeface="Yoon 윤고딕 520_TT" panose="020B0600000101010101" charset="-127"/>
                        <a:cs typeface="+mn-cs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327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202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로그인페이지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75" t="1416" r="1256" b="18673"/>
          <a:stretch/>
        </p:blipFill>
        <p:spPr bwMode="auto">
          <a:xfrm>
            <a:off x="7700212" y="1412875"/>
            <a:ext cx="3585409" cy="4730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12875"/>
            <a:ext cx="6597801" cy="475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219637" y="4112641"/>
            <a:ext cx="893059" cy="63983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1261" y="6235111"/>
            <a:ext cx="1639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비밀번호찾기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698052" y="6416134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462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메인페이지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336" r="1563" b="3776"/>
          <a:stretch/>
        </p:blipFill>
        <p:spPr bwMode="auto">
          <a:xfrm>
            <a:off x="2336800" y="1274761"/>
            <a:ext cx="7747000" cy="553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473680" y="4714220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7817" y="1593348"/>
            <a:ext cx="5914961" cy="48811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90974" y="4674115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88217" y="4698178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99978" y="1692596"/>
            <a:ext cx="1639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메인페이지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메뉴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44737" y="1883128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87683" y="4708512"/>
            <a:ext cx="1639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최신 메일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공지사항 알림 및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페이지 이동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0132442" y="4899044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3302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317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-1 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쪽지함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받은쪽지함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412874"/>
            <a:ext cx="10168014" cy="398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593996" y="1778516"/>
            <a:ext cx="1062225" cy="76103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909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7-1 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쪽지함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쪽지작성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578" r="1250" b="4817"/>
          <a:stretch/>
        </p:blipFill>
        <p:spPr bwMode="auto">
          <a:xfrm>
            <a:off x="836613" y="1274763"/>
            <a:ext cx="8153400" cy="5417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576449" y="5327831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07216" y="2127430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1041" y="2462616"/>
            <a:ext cx="1639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주소록으로 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받는사람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선택가능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125800" y="2653148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69009" y="5735206"/>
            <a:ext cx="2690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받는사람에게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쪽지가 보내지며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파일첨부 가능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13768" y="5925738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7909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7-1 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쪽지함</a:t>
            </a:r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쪽지상세보기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12875"/>
            <a:ext cx="8311570" cy="407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805049" y="4726253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97610" y="4965186"/>
            <a:ext cx="2473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받은 쪽지 삭제 가능</a:t>
            </a:r>
            <a:endParaRPr lang="en-US" altLang="ko-KR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342369" y="5155718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603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12875"/>
            <a:ext cx="10404476" cy="432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82754" y="2969641"/>
            <a:ext cx="1699899" cy="186705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2925" y="5903648"/>
            <a:ext cx="6143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기안문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작성을 선택하면 결재 양식 목록이 나타남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747684" y="6094180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10946" y="6260585"/>
            <a:ext cx="6143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 양식을 선택한 후 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기안문을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작성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55705" y="6451117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9667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전자결재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작성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74763"/>
            <a:ext cx="7559512" cy="5381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73493" y="1610072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45493" y="5375956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27588" y="1620406"/>
            <a:ext cx="3303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기안문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작성을 선택하면 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 양식 목록이 나타남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572347" y="1810938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47639" y="2338290"/>
            <a:ext cx="3303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기안문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작성 후 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임시저장 또는 결재신청이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592398" y="2528822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55661" y="2971954"/>
            <a:ext cx="330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파일을 첨부하여 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기안문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제출이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00420" y="3162486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17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전자결재 </a:t>
            </a:r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결재요청함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18264"/>
            <a:ext cx="10212387" cy="3763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75439" y="5370248"/>
            <a:ext cx="330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기안에 대한 검색이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420198" y="5560780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17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608358"/>
            <a:ext cx="4817042" cy="320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454" y="783375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1-1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주제 선정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3195" y="1565706"/>
            <a:ext cx="4941106" cy="3238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356645" y="5699156"/>
            <a:ext cx="32816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익숙하다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! 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벤치마킹 대상이 많다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!</a:t>
            </a:r>
          </a:p>
          <a:p>
            <a:pPr algn="ctr"/>
            <a:r>
              <a:rPr lang="ko-KR" altLang="en-US" sz="2000" b="1" dirty="0" smtClean="0">
                <a:solidFill>
                  <a:srgbClr val="0B678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인터넷 </a:t>
            </a:r>
            <a:r>
              <a:rPr lang="ko-KR" altLang="en-US" sz="2000" b="1" dirty="0" err="1" smtClean="0">
                <a:solidFill>
                  <a:srgbClr val="0B678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마트</a:t>
            </a:r>
            <a:r>
              <a:rPr lang="ko-KR" altLang="en-US" sz="2000" b="1" dirty="0" smtClean="0">
                <a:solidFill>
                  <a:srgbClr val="0B678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쇼핑몰</a:t>
            </a:r>
            <a:endParaRPr lang="ko-KR" altLang="en-US" b="1" dirty="0">
              <a:solidFill>
                <a:srgbClr val="0B678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91166" y="5699156"/>
            <a:ext cx="30027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새로운 기획 능력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! 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능력</a:t>
            </a:r>
            <a:r>
              <a: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! 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endParaRPr lang="en-US" altLang="ko-KR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0B678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인트라넷</a:t>
            </a:r>
            <a:endParaRPr lang="ko-KR" altLang="en-US" b="1" dirty="0">
              <a:solidFill>
                <a:srgbClr val="0B678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34439" y="1235033"/>
            <a:ext cx="45719" cy="5260769"/>
          </a:xfrm>
          <a:prstGeom prst="rect">
            <a:avLst/>
          </a:prstGeom>
          <a:solidFill>
            <a:srgbClr val="20BEC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전자결재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임시저장함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12876"/>
            <a:ext cx="10618787" cy="4124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75439" y="5731195"/>
            <a:ext cx="4186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임시저장함의 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기안문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검색 및 조회가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420198" y="5921727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1727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전자결재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임시저장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12875"/>
            <a:ext cx="7955625" cy="5082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974869" y="5664715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682" y="1772806"/>
            <a:ext cx="253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임시저장한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문서를 다시 작성해서 결재를 요청하거나 삭제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989440" y="1963338"/>
            <a:ext cx="62833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944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12875"/>
            <a:ext cx="10215090" cy="425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9503" y="5827448"/>
            <a:ext cx="330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전자결재 요청중인 결재문서 조회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444262" y="6017980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17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74763"/>
            <a:ext cx="8537908" cy="520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508019" y="5688778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62041" y="1652490"/>
            <a:ext cx="2044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내가 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결재해야할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기안이 출력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506799" y="1843022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70063" y="2274121"/>
            <a:ext cx="204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기안의 결재 또는 반려 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9514821" y="2464653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17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74" y="1274763"/>
            <a:ext cx="8857263" cy="5348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479675"/>
            <a:ext cx="7362825" cy="4143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5956300" y="3492500"/>
            <a:ext cx="2755900" cy="622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024375" y="5630779"/>
            <a:ext cx="1964593" cy="108284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114" y="1412875"/>
            <a:ext cx="2044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 또는 승인을 하면 상태가 원안에 표시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36872" y="1603407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17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5437" b="4035"/>
          <a:stretch/>
        </p:blipFill>
        <p:spPr bwMode="auto">
          <a:xfrm>
            <a:off x="836613" y="1274762"/>
            <a:ext cx="6197551" cy="532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579206" y="1561946"/>
            <a:ext cx="1447237" cy="10368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8387" y="1544206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개인 및 부서의 일정을 조회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3146" y="1734738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16408" y="1973333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일별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주별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월별 일정 조회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361167" y="2163865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8396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3677"/>
          <a:stretch/>
        </p:blipFill>
        <p:spPr bwMode="auto">
          <a:xfrm>
            <a:off x="836613" y="1274763"/>
            <a:ext cx="9629775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45669" y="2488378"/>
            <a:ext cx="1735994" cy="222800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41669" y="4650053"/>
            <a:ext cx="1330931" cy="71603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87471" y="5646975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부서나 개인으로 일정 등록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32230" y="5837507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83459" y="6076101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범주관리에서 등록한 범주를 선택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428218" y="6266633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7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3224"/>
          <a:stretch/>
        </p:blipFill>
        <p:spPr bwMode="auto">
          <a:xfrm>
            <a:off x="836613" y="1274763"/>
            <a:ext cx="8691033" cy="375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208985" y="2827420"/>
            <a:ext cx="3107594" cy="39704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66122" y="2209798"/>
            <a:ext cx="657162" cy="39704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3408" y="5334153"/>
            <a:ext cx="3500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구체적인 시간을 입력하거나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종일을 선택하면 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하루동안의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일정을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자동으로 등록해줌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08167" y="5524685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8396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149" t="2893" r="12176" b="3760"/>
          <a:stretch/>
        </p:blipFill>
        <p:spPr bwMode="auto">
          <a:xfrm>
            <a:off x="836613" y="1274763"/>
            <a:ext cx="6845300" cy="445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0448" y="4957010"/>
            <a:ext cx="1904436" cy="83017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1997" y="1412875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일정상세보기에서 수정 및 삭제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966756" y="1603407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8396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203" r="2084" b="6120"/>
          <a:stretch/>
        </p:blipFill>
        <p:spPr bwMode="auto">
          <a:xfrm>
            <a:off x="836613" y="1274763"/>
            <a:ext cx="7812767" cy="546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493606" y="2331969"/>
            <a:ext cx="1387078" cy="80827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6240" y="1412875"/>
            <a:ext cx="2249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자원예약 현황을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조회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820998" y="1603407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84260" y="1842002"/>
            <a:ext cx="350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자원예약현황을 자원의 종류별로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출력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8829019" y="2032534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20356" y="2442565"/>
            <a:ext cx="2734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일별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주별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월별 자원예약조회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865115" y="2633097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9443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61806" y="6066312"/>
            <a:ext cx="802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다양한 파트 중에서 실제 기능 구현 가능할 것으로 예상되는 부분을 집중적으로 구현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58199" y="6270172"/>
            <a:ext cx="2405900" cy="108326"/>
          </a:xfrm>
          <a:prstGeom prst="rect">
            <a:avLst/>
          </a:prstGeom>
          <a:solidFill>
            <a:srgbClr val="20BEC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967" y="1299482"/>
            <a:ext cx="10378907" cy="408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454" y="783375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1-1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주제 선정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166" y="1304308"/>
            <a:ext cx="3303320" cy="4063338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848996" y="1290453"/>
            <a:ext cx="3303320" cy="4100944"/>
          </a:xfrm>
          <a:prstGeom prst="rect">
            <a:avLst/>
          </a:prstGeom>
          <a:solidFill>
            <a:schemeClr val="bg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37611" y="1294412"/>
            <a:ext cx="3811980" cy="4073235"/>
          </a:xfrm>
          <a:prstGeom prst="rect">
            <a:avLst/>
          </a:prstGeom>
          <a:noFill/>
          <a:ln w="127000">
            <a:solidFill>
              <a:srgbClr val="20B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1906" y="5617028"/>
            <a:ext cx="4743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여러 차례 회의 끝에</a:t>
            </a:r>
            <a:r>
              <a:rPr lang="ko-KR" altLang="en-US" sz="2000" b="1" dirty="0" smtClean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[</a:t>
            </a:r>
            <a:r>
              <a:rPr lang="ko-KR" altLang="en-US" sz="2000" b="1" dirty="0" smtClean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인트라넷 그룹웨어</a:t>
            </a:r>
            <a:r>
              <a:rPr lang="en-US" altLang="ko-KR" sz="2000" b="1" dirty="0" smtClean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]</a:t>
            </a:r>
            <a:r>
              <a:rPr lang="ko-KR" altLang="en-US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선정 </a:t>
            </a:r>
            <a:endParaRPr lang="ko-KR" altLang="en-US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57075" y="5847232"/>
            <a:ext cx="108307" cy="0"/>
          </a:xfrm>
          <a:prstGeom prst="line">
            <a:avLst/>
          </a:prstGeom>
          <a:ln w="76200">
            <a:solidFill>
              <a:srgbClr val="3C4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51816" y="6252166"/>
            <a:ext cx="108307" cy="0"/>
          </a:xfrm>
          <a:prstGeom prst="line">
            <a:avLst/>
          </a:prstGeom>
          <a:ln w="76200">
            <a:solidFill>
              <a:srgbClr val="3C4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346" r="1311" b="37805"/>
          <a:stretch/>
        </p:blipFill>
        <p:spPr bwMode="auto">
          <a:xfrm>
            <a:off x="842963" y="1274763"/>
            <a:ext cx="7453544" cy="3253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98599" y="2655353"/>
            <a:ext cx="1007938" cy="30015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1123" y="1412875"/>
            <a:ext cx="350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자원이름을 클릭하면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 설명이 출력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395882" y="1603407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51124" y="1988896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예약 시간을 자유롭게 선택 입력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8395883" y="2179428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390" t="32355" r="24177" b="32089"/>
          <a:stretch/>
        </p:blipFill>
        <p:spPr bwMode="auto">
          <a:xfrm>
            <a:off x="5675971" y="3010828"/>
            <a:ext cx="5051502" cy="3468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9094869" y="3837778"/>
            <a:ext cx="1654906" cy="42381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51124" y="2323426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기존의 예약과 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중복시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알림문구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출력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395883" y="2491656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51124" y="2602201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로그인한 본인으로만 예약가능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8395883" y="2792733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4706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593" r="1875" b="32292"/>
          <a:stretch/>
        </p:blipFill>
        <p:spPr bwMode="auto">
          <a:xfrm>
            <a:off x="836613" y="1274763"/>
            <a:ext cx="8748566" cy="42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67300" y="2857345"/>
            <a:ext cx="428563" cy="201544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20300" y="2444261"/>
            <a:ext cx="2201216" cy="40722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8048" y="4798439"/>
            <a:ext cx="857689" cy="44732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5335" y="5667026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내가 예약한 자원예약현황을 조회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380094" y="5857558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47366" y="6076099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자원예약상태별로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조회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392125" y="6266631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47366" y="6471318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자원예약을 선택하여 예약취소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392125" y="6661850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189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593" r="1875" b="32292"/>
          <a:stretch/>
        </p:blipFill>
        <p:spPr bwMode="auto">
          <a:xfrm>
            <a:off x="836613" y="1274763"/>
            <a:ext cx="8748566" cy="42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562" t="25129" r="23125" b="24089"/>
          <a:stretch/>
        </p:blipFill>
        <p:spPr bwMode="auto">
          <a:xfrm>
            <a:off x="4686300" y="982663"/>
            <a:ext cx="49149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695636" y="3515073"/>
            <a:ext cx="1996679" cy="20268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88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6659"/>
          <a:stretch/>
        </p:blipFill>
        <p:spPr bwMode="auto">
          <a:xfrm>
            <a:off x="836613" y="1274763"/>
            <a:ext cx="9397950" cy="2875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215" t="8085" r="31147" b="37268"/>
          <a:stretch/>
        </p:blipFill>
        <p:spPr bwMode="auto">
          <a:xfrm>
            <a:off x="5517147" y="1274763"/>
            <a:ext cx="5708316" cy="4596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27422" y="3200399"/>
            <a:ext cx="2490536" cy="20453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7-5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공지사항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35253" y="4664241"/>
            <a:ext cx="1652336" cy="50933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823158" y="5454315"/>
            <a:ext cx="1652336" cy="50933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59397" y="5065448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공지사항에 첨부파일 추가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404156" y="5255980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71428" y="5474521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이전글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/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다음글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416187" y="5665053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4217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8430"/>
          <a:stretch/>
        </p:blipFill>
        <p:spPr bwMode="auto">
          <a:xfrm>
            <a:off x="836613" y="1274763"/>
            <a:ext cx="8721892" cy="2551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3" t="9727" r="3439" b="16171"/>
          <a:stretch/>
        </p:blipFill>
        <p:spPr bwMode="auto">
          <a:xfrm>
            <a:off x="6184231" y="2610852"/>
            <a:ext cx="5418390" cy="3850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15389" y="3080084"/>
            <a:ext cx="1913022" cy="20453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20325" y="5390146"/>
            <a:ext cx="5366085" cy="95049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7-5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회사소식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19555" y="5510616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댓글쓰기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기능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464314" y="5701148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31586" y="5919689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이전글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/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다음글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476345" y="6110221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6591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274763"/>
            <a:ext cx="7817005" cy="5264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613" y="813098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7-7 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마이페이지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19014" y="5541953"/>
            <a:ext cx="808781" cy="46855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18916" y="4065980"/>
            <a:ext cx="2332585" cy="39450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76766" y="1588321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증명사진 등록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021525" y="1778853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8797" y="1997394"/>
            <a:ext cx="350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마이페이지에서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자신의 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개인정보 수정가능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9033556" y="2187926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314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613" y="813098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7-7 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마이페이지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76766" y="1588321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비밀번호수정페이지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021525" y="1778853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4633"/>
          <a:stretch/>
        </p:blipFill>
        <p:spPr bwMode="auto">
          <a:xfrm>
            <a:off x="842963" y="1274763"/>
            <a:ext cx="7058293" cy="263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120040" y="3474965"/>
            <a:ext cx="737962" cy="61753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84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274763"/>
            <a:ext cx="7765778" cy="530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613" y="813098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7-8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식단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USER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96480" y="3667178"/>
            <a:ext cx="284376" cy="32495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99015" y="1504100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해당하는 날짜의 식단 출력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943774" y="1694632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222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276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관리자 </a:t>
            </a:r>
            <a:r>
              <a:rPr lang="ko-KR" altLang="en-US" sz="24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메인페이지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854" b="11328"/>
          <a:stretch/>
        </p:blipFill>
        <p:spPr bwMode="auto">
          <a:xfrm>
            <a:off x="836613" y="1274763"/>
            <a:ext cx="8548687" cy="5458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5857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8-1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인사관리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4" y="1274765"/>
            <a:ext cx="8100314" cy="5454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862211" y="2818217"/>
            <a:ext cx="1155838" cy="81708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61281" y="3536840"/>
            <a:ext cx="2202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사원을 선택하면 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상세정보페이지로 이동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106040" y="3727372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242" t="11552" r="11260" b="20825"/>
          <a:stretch/>
        </p:blipFill>
        <p:spPr bwMode="auto">
          <a:xfrm>
            <a:off x="9088244" y="1274763"/>
            <a:ext cx="3019191" cy="200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893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454" y="783375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1-2 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사이트 개요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78082" y="1346031"/>
            <a:ext cx="4695439" cy="4834712"/>
            <a:chOff x="6650848" y="1139968"/>
            <a:chExt cx="4695439" cy="4834712"/>
          </a:xfrm>
        </p:grpSpPr>
        <p:sp>
          <p:nvSpPr>
            <p:cNvPr id="17" name="직사각형 16"/>
            <p:cNvSpPr/>
            <p:nvPr/>
          </p:nvSpPr>
          <p:spPr>
            <a:xfrm>
              <a:off x="6760181" y="1941947"/>
              <a:ext cx="4586106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예를 </a:t>
              </a:r>
              <a:r>
                <a:rPr lang="ko-KR" altLang="en-US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들어 </a:t>
              </a:r>
              <a:r>
                <a:rPr lang="ko-KR" altLang="en-US" dirty="0" err="1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전사적자원관리</a:t>
              </a:r>
              <a:r>
                <a:rPr lang="ko-KR" altLang="en-US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(ERP) 솔루션 같은 </a:t>
              </a:r>
              <a:r>
                <a:rPr lang="ko-KR" altLang="en-US" dirty="0" err="1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정형계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시스템에서 나온 데이터를 비정형계인 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그룹웨어서 </a:t>
              </a:r>
              <a:r>
                <a:rPr lang="ko-KR" altLang="en-US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활용하고자 하는 요구가 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많아졌다</a:t>
              </a:r>
              <a: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.  </a:t>
              </a:r>
              <a:b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</a:br>
              <a: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ERP</a:t>
              </a:r>
              <a:r>
                <a:rPr lang="ko-KR" altLang="en-US" b="1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는 데이터를 저장하는 역할을 하고 </a:t>
              </a:r>
              <a:r>
                <a:rPr lang="en-US" altLang="ko-KR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/>
              </a:r>
              <a:br>
                <a:rPr lang="en-US" altLang="ko-KR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</a:br>
              <a:r>
                <a:rPr lang="ko-KR" altLang="en-US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그룹웨어는 데이터를 </a:t>
              </a:r>
              <a:r>
                <a:rPr lang="ko-KR" altLang="en-US" b="1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끌어와 의사결정을 하는 </a:t>
              </a:r>
              <a:r>
                <a:rPr lang="en-US" altLang="ko-KR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/>
              </a:r>
              <a:br>
                <a:rPr lang="en-US" altLang="ko-KR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</a:br>
              <a:r>
                <a:rPr lang="ko-KR" altLang="en-US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장소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가 </a:t>
              </a:r>
              <a:r>
                <a:rPr lang="ko-KR" altLang="en-US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되고 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있다</a:t>
              </a:r>
              <a: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. 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이 때문에 ERP 업그레이드가 그룹웨어 수요 확대를 예고하는 선행지수 </a:t>
              </a:r>
              <a: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/>
              </a:r>
              <a:b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</a:b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역할을 하게 됐다는 설명이다. </a:t>
              </a:r>
              <a: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/>
              </a:r>
              <a:b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</a:br>
              <a: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 부사장은 "ERP </a:t>
              </a:r>
              <a:r>
                <a:rPr lang="ko-KR" altLang="en-US" dirty="0" err="1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리뉴얼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주기가 3~4년마다 돌아오는데 최근 추이를 보면 </a:t>
              </a:r>
              <a:r>
                <a:rPr lang="ko-KR" altLang="en-US" b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ERP를 교체한 후 6개월 정도 후엔 그룹웨어 교체 수요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가 나온다</a:t>
              </a:r>
              <a: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”</a:t>
              </a:r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고 말했다</a:t>
              </a:r>
              <a:r>
                <a: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.</a:t>
              </a:r>
              <a:endParaRPr lang="ko-KR" altLang="en-US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751947" y="5636126"/>
              <a:ext cx="35397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i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- </a:t>
              </a:r>
              <a:r>
                <a:rPr lang="ko-KR" altLang="en-US" sz="1600" i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임유경 </a:t>
              </a:r>
              <a:r>
                <a:rPr lang="ko-KR" altLang="en-US" sz="1600" i="1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기자 </a:t>
              </a:r>
              <a:r>
                <a:rPr lang="ko-KR" altLang="en-US" sz="1600" i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2015.02.12  </a:t>
              </a:r>
              <a:r>
                <a:rPr lang="ko-KR" altLang="en-US" sz="1600" i="1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ZDNet Korea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97949" y="1139968"/>
              <a:ext cx="3879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solidFill>
                    <a:srgbClr val="20BEC7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"그룹웨어, 협업 </a:t>
              </a:r>
              <a:r>
                <a:rPr lang="ko-KR" altLang="en-US" sz="2000" b="1" dirty="0" err="1">
                  <a:solidFill>
                    <a:srgbClr val="20BEC7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바람타고</a:t>
              </a:r>
              <a:r>
                <a:rPr lang="ko-KR" altLang="en-US" sz="2000" b="1" dirty="0">
                  <a:solidFill>
                    <a:srgbClr val="20BEC7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다시 뜬다"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6650848" y="1312767"/>
              <a:ext cx="108307" cy="0"/>
            </a:xfrm>
            <a:prstGeom prst="line">
              <a:avLst/>
            </a:prstGeom>
            <a:ln w="76200">
              <a:solidFill>
                <a:srgbClr val="20BE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6627241" y="1314195"/>
            <a:ext cx="4675096" cy="4838644"/>
            <a:chOff x="793110" y="1146769"/>
            <a:chExt cx="4675096" cy="4838644"/>
          </a:xfrm>
        </p:grpSpPr>
        <p:sp>
          <p:nvSpPr>
            <p:cNvPr id="22" name="TextBox 21"/>
            <p:cNvSpPr txBox="1"/>
            <p:nvPr/>
          </p:nvSpPr>
          <p:spPr>
            <a:xfrm>
              <a:off x="936319" y="1146769"/>
              <a:ext cx="4531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20BEC7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SPRING</a:t>
              </a:r>
              <a:r>
                <a:rPr lang="ko-KR" altLang="en-US" sz="2000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그룹웨어 구현</a:t>
              </a:r>
              <a:endParaRPr lang="en-US" altLang="ko-KR" sz="2000" b="1" dirty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074163" y="1934899"/>
              <a:ext cx="3768294" cy="3482198"/>
              <a:chOff x="689429" y="1930402"/>
              <a:chExt cx="5159827" cy="4768084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689429" y="1930402"/>
                <a:ext cx="5159827" cy="4768084"/>
                <a:chOff x="1280759" y="1639209"/>
                <a:chExt cx="4468709" cy="412943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타원 29"/>
                <p:cNvSpPr/>
                <p:nvPr/>
              </p:nvSpPr>
              <p:spPr>
                <a:xfrm>
                  <a:off x="2295201" y="1639209"/>
                  <a:ext cx="2489201" cy="2489201"/>
                </a:xfrm>
                <a:prstGeom prst="ellipse">
                  <a:avLst/>
                </a:prstGeom>
                <a:solidFill>
                  <a:srgbClr val="3C4B59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Yoon 윤고딕 520_TT" panose="02090603020101020101" pitchFamily="18" charset="-127"/>
                    <a:ea typeface="Yoon 윤고딕 520_TT" panose="02090603020101020101" pitchFamily="18" charset="-127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1280759" y="3210762"/>
                  <a:ext cx="2489201" cy="2489201"/>
                </a:xfrm>
                <a:prstGeom prst="ellipse">
                  <a:avLst/>
                </a:prstGeom>
                <a:solidFill>
                  <a:srgbClr val="0B678F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Yoon 윤고딕 520_TT" panose="02090603020101020101" pitchFamily="18" charset="-127"/>
                    <a:ea typeface="Yoon 윤고딕 520_TT" panose="02090603020101020101" pitchFamily="18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260267" y="3279446"/>
                  <a:ext cx="2489201" cy="2489201"/>
                </a:xfrm>
                <a:prstGeom prst="ellipse">
                  <a:avLst/>
                </a:prstGeom>
                <a:solidFill>
                  <a:srgbClr val="20BEC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Yoon 윤고딕 520_TT" panose="02090603020101020101" pitchFamily="18" charset="-127"/>
                    <a:ea typeface="Yoon 윤고딕 520_TT" panose="02090603020101020101" pitchFamily="18" charset="-127"/>
                  </a:endParaRPr>
                </a:p>
              </p:txBody>
            </p:sp>
          </p:grpSp>
          <p:sp>
            <p:nvSpPr>
              <p:cNvPr id="27" name="직사각형 26"/>
              <p:cNvSpPr/>
              <p:nvPr/>
            </p:nvSpPr>
            <p:spPr>
              <a:xfrm>
                <a:off x="2784635" y="2840029"/>
                <a:ext cx="1108889" cy="885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사용자</a:t>
                </a:r>
                <a:endPara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  <a:p>
                <a:r>
                  <a:rPr lang="ko-KR" altLang="en-US" dirty="0" smtClean="0"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편의성</a:t>
                </a:r>
                <a:endParaRPr lang="ko-KR" altLang="en-US" dirty="0"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291278" y="4852313"/>
                <a:ext cx="1394232" cy="885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직관적인</a:t>
                </a:r>
                <a:endPara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  <a:p>
                <a:r>
                  <a:rPr lang="ko-KR" altLang="en-US" dirty="0" smtClean="0"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기능구현</a:t>
                </a:r>
                <a:endParaRPr lang="ko-KR" altLang="en-US" dirty="0"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3834577" y="4876665"/>
                <a:ext cx="1488616" cy="885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체계적인 </a:t>
                </a:r>
                <a:endParaRPr lang="en-US" altLang="ko-KR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  <a:p>
                <a:r>
                  <a:rPr lang="ko-KR" altLang="en-US" dirty="0" smtClean="0"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업무관리</a:t>
                </a:r>
                <a:endParaRPr lang="ko-KR" altLang="en-US" dirty="0"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</p:grpSp>
        <p:cxnSp>
          <p:nvCxnSpPr>
            <p:cNvPr id="24" name="직선 연결선 23"/>
            <p:cNvCxnSpPr/>
            <p:nvPr/>
          </p:nvCxnSpPr>
          <p:spPr>
            <a:xfrm>
              <a:off x="793110" y="1327792"/>
              <a:ext cx="108307" cy="0"/>
            </a:xfrm>
            <a:prstGeom prst="line">
              <a:avLst/>
            </a:prstGeom>
            <a:ln w="76200">
              <a:solidFill>
                <a:srgbClr val="20BE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2727039" y="5646859"/>
              <a:ext cx="26965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i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- </a:t>
              </a:r>
              <a:r>
                <a:rPr lang="ko-KR" altLang="en-US" sz="1600" i="1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그룹웨어 벤치마킹 평가기준</a:t>
              </a:r>
              <a:endParaRPr lang="ko-KR" altLang="en-US" sz="1600" i="1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97013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8-1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인사관리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62364" y="3849084"/>
            <a:ext cx="2425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사원을 선택하여 부서 변경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451728" y="3983861"/>
            <a:ext cx="56670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9702"/>
          <a:stretch/>
        </p:blipFill>
        <p:spPr bwMode="auto">
          <a:xfrm>
            <a:off x="842963" y="1274763"/>
            <a:ext cx="8559550" cy="3475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716922" y="3710315"/>
            <a:ext cx="2694707" cy="50484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98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8-1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인사관리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4478" y="5067501"/>
            <a:ext cx="4418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선택한 사원 직급변경 및 재직상태 변경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459237" y="5258033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8998"/>
          <a:stretch/>
        </p:blipFill>
        <p:spPr bwMode="auto">
          <a:xfrm>
            <a:off x="842963" y="1274763"/>
            <a:ext cx="8980681" cy="3689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552236" y="3786613"/>
            <a:ext cx="1250330" cy="50660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15842" y="3785538"/>
            <a:ext cx="1931045" cy="49653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98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165" t="19303" r="17957" b="29363"/>
          <a:stretch/>
        </p:blipFill>
        <p:spPr bwMode="auto">
          <a:xfrm>
            <a:off x="842963" y="1274763"/>
            <a:ext cx="6690732" cy="500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8-1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인사관리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6588" y="1412875"/>
            <a:ext cx="385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사원은 관리자페이지에서 등록한 후 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사원에게 아이디 및 비밀번호를 부여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845952" y="1547652"/>
            <a:ext cx="56670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135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자원정보관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333" r="1875" b="29688"/>
          <a:stretch/>
        </p:blipFill>
        <p:spPr bwMode="auto">
          <a:xfrm>
            <a:off x="836613" y="1274763"/>
            <a:ext cx="8661526" cy="4376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327232" y="2093494"/>
            <a:ext cx="2382251" cy="69783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09021" y="4531894"/>
            <a:ext cx="1568115" cy="69783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5335" y="5667026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전체 자원예약현황을 조회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80094" y="5857558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47366" y="6076099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자원예약상태별로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조회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92125" y="6266631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47366" y="6471318"/>
            <a:ext cx="6031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자원예약을 선택하여 승인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반려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반납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취소가능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392125" y="6661850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457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자원정보관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333" r="1875" b="29688"/>
          <a:stretch/>
        </p:blipFill>
        <p:spPr bwMode="auto">
          <a:xfrm>
            <a:off x="836613" y="1274763"/>
            <a:ext cx="8661526" cy="4376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562" t="25129" r="23125" b="24089"/>
          <a:stretch/>
        </p:blipFill>
        <p:spPr bwMode="auto">
          <a:xfrm>
            <a:off x="4686300" y="982663"/>
            <a:ext cx="49149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658979" y="3573378"/>
            <a:ext cx="1997242" cy="16844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97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자원정보관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724" r="2604" b="30729"/>
          <a:stretch/>
        </p:blipFill>
        <p:spPr bwMode="auto">
          <a:xfrm>
            <a:off x="836614" y="1274764"/>
            <a:ext cx="8321726" cy="413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188368" y="4307305"/>
            <a:ext cx="854242" cy="50532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24664" y="3705725"/>
            <a:ext cx="757989" cy="69783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02" y="1274763"/>
            <a:ext cx="2627645" cy="167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35335" y="5667026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입력버튼을 클릭하면 오른쪽의 폼 출력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380094" y="5857558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47366" y="6076099"/>
            <a:ext cx="737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자원분류에서 등록한 자원분류에 해당하는 자원정보 등록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392125" y="6266631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85839" y="3198729"/>
            <a:ext cx="3500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등록해놓은 색을 선택하거나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‘more’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클릭하여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취사선택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9430598" y="3389261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070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통계조회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985" r="1875" b="7943"/>
          <a:stretch/>
        </p:blipFill>
        <p:spPr bwMode="auto">
          <a:xfrm>
            <a:off x="836612" y="1274763"/>
            <a:ext cx="7570787" cy="512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3639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결재양식관리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양식목록</a:t>
            </a:r>
          </a:p>
          <a:p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412875"/>
            <a:ext cx="9782175" cy="407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34325" y="3200399"/>
            <a:ext cx="950495" cy="175661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3674" y="5747238"/>
            <a:ext cx="1775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결재양식 조회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08432" y="5937770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4330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결재양식관리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양식수정</a:t>
            </a:r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/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</a:t>
            </a:r>
          </a:p>
          <a:p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12876"/>
            <a:ext cx="7164387" cy="5078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665494" y="5630778"/>
            <a:ext cx="1347537" cy="87830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6800" y="2189748"/>
            <a:ext cx="854242" cy="50532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23053" y="1584312"/>
            <a:ext cx="1775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결재양식 상세보기 페이지에서 수정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8367811" y="1774844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018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3639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8-4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결재양식관리</a:t>
            </a:r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양식등록</a:t>
            </a:r>
          </a:p>
          <a:p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12875"/>
            <a:ext cx="8157055" cy="4975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693" y="2633662"/>
            <a:ext cx="4933950" cy="253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073189" y="5775157"/>
            <a:ext cx="854242" cy="50532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61516" y="1536186"/>
            <a:ext cx="1775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결재양식 입력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(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직접 입력 또는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다른 </a:t>
            </a:r>
            <a:r>
              <a:rPr lang="en-US" altLang="ko-KR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os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에서 작성한 양식 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붙여넣기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_)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306274" y="1726718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739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/>
          <a:srcRect l="13799" t="11905" r="11835" b="10442"/>
          <a:stretch/>
        </p:blipFill>
        <p:spPr>
          <a:xfrm>
            <a:off x="1618236" y="2859315"/>
            <a:ext cx="3846286" cy="34689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454" y="783375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1-2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사이트 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457" y="1388606"/>
            <a:ext cx="1462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INTRANET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3381" y="2269142"/>
            <a:ext cx="132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EFFECT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1243" y="2258916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2235" y="1412192"/>
            <a:ext cx="8392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다양한 기능으로 회사의 업무환경을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설계하고 조직간의 협업과 소통을 도와주는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그룹웨어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2340" y="2937389"/>
            <a:ext cx="50378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협업 환경 구현과 소통환경 개선을 통해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언제 어디서나 협업을 통한 업무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생산성 향상과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경영효율화 및 비용절감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오프라인에서 진행하던 업무를 온라인으로 프로세스화하여 업무처리 편의성 증대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다양한 피드백 교환을 바탕으로 업무처리 속도 향상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누적된 업무이력을 통해 지식자산화 및 재활용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부서 혹은 전 직원의 인사정보를 보다 용이하게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기록 하고 관리함으로써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기업 인적자원 관리 용이 </a:t>
            </a:r>
          </a:p>
          <a:p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43497" y="3595616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사원정보관리</a:t>
            </a:r>
            <a:endParaRPr lang="ko-KR" altLang="en-US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76498" y="2679507"/>
            <a:ext cx="5533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쪽지</a:t>
            </a:r>
            <a:endParaRPr lang="ko-KR" altLang="en-US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44344" y="6247057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공지사항</a:t>
            </a:r>
            <a:endParaRPr lang="ko-KR" altLang="en-US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11209" y="4828492"/>
            <a:ext cx="737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게시판</a:t>
            </a:r>
            <a:endParaRPr lang="ko-KR" altLang="en-US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1160" y="5037852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식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단</a:t>
            </a:r>
            <a:r>
              <a:rPr lang="ko-KR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</a:t>
            </a:r>
            <a:endParaRPr lang="ko-KR" altLang="en-US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5314" y="2625177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자원예약관리</a:t>
            </a:r>
            <a:endParaRPr lang="ko-KR" altLang="en-US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13452" y="6228273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전자결재</a:t>
            </a:r>
            <a:endParaRPr lang="ko-KR" altLang="en-US" sz="16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6763" y="3925773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일정관리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813931" y="3091152"/>
            <a:ext cx="108307" cy="2705257"/>
            <a:chOff x="6813931" y="2873442"/>
            <a:chExt cx="108307" cy="2705257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813931" y="2873442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813931" y="3843094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813931" y="4576293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813931" y="5076423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813931" y="5578699"/>
              <a:ext cx="108307" cy="0"/>
            </a:xfrm>
            <a:prstGeom prst="line">
              <a:avLst/>
            </a:prstGeom>
            <a:ln w="76200">
              <a:solidFill>
                <a:srgbClr val="2E4C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/>
          <p:cNvCxnSpPr/>
          <p:nvPr/>
        </p:nvCxnSpPr>
        <p:spPr>
          <a:xfrm>
            <a:off x="2125887" y="2842340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408475" y="2841880"/>
            <a:ext cx="175621" cy="1983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91706" y="4082178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744887" y="5207715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398393" y="2789158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400774" y="6418184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288605" y="6399134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211986" y="4989434"/>
            <a:ext cx="2833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149280" y="4090115"/>
            <a:ext cx="313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rot="5400000">
            <a:off x="4211875" y="2776794"/>
            <a:ext cx="175621" cy="1983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>
            <a:off x="5465206" y="3905508"/>
            <a:ext cx="175621" cy="1983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5400000">
            <a:off x="2583894" y="6212147"/>
            <a:ext cx="175621" cy="1983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26162" y="6223255"/>
            <a:ext cx="175621" cy="1983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9669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74764"/>
            <a:ext cx="7443787" cy="528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13" y="813098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8-5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사내소식관리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771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274762"/>
            <a:ext cx="7420517" cy="524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30942" y="4634008"/>
            <a:ext cx="5582090" cy="111708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13" y="813098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8-5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사내소식관리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61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74763"/>
            <a:ext cx="7389687" cy="521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6613" y="813098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8-5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사내소식관리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05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74763"/>
            <a:ext cx="7418387" cy="524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613" y="813098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8-6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공지사항관리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32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74764"/>
            <a:ext cx="7398814" cy="524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300" t="10004" r="44272" b="39828"/>
          <a:stretch/>
        </p:blipFill>
        <p:spPr bwMode="auto">
          <a:xfrm>
            <a:off x="8458199" y="1274763"/>
            <a:ext cx="3042481" cy="3060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159353" y="3996336"/>
            <a:ext cx="841647" cy="43128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97214" y="2961620"/>
            <a:ext cx="1022121" cy="38316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15029" y="4704500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공지사항에 첨부파일 추가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359788" y="4895032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27060" y="5113573"/>
            <a:ext cx="350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이전글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/</a:t>
            </a:r>
            <a:r>
              <a:rPr lang="ko-KR" altLang="en-US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다음글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371819" y="5304105"/>
            <a:ext cx="8179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6613" y="813098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8-6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공지사항관리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55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74763"/>
            <a:ext cx="7657682" cy="540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36269" y="3876019"/>
            <a:ext cx="1707920" cy="5034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613" y="813098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8-6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공지사항관리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9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8-7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범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주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059" b="39949"/>
          <a:stretch/>
        </p:blipFill>
        <p:spPr bwMode="auto">
          <a:xfrm>
            <a:off x="836613" y="1274763"/>
            <a:ext cx="8019010" cy="3500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88368" y="4355431"/>
            <a:ext cx="854242" cy="50532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87126" y="3521242"/>
            <a:ext cx="854242" cy="50532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87737" y="5037375"/>
            <a:ext cx="504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일정에서 사용할 범주를 등록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532496" y="5227907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9995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8-8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코</a:t>
            </a:r>
            <a:r>
              <a:rPr lang="ko-KR" altLang="en-US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드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1455" b="28804"/>
          <a:stretch/>
        </p:blipFill>
        <p:spPr bwMode="auto">
          <a:xfrm>
            <a:off x="836613" y="1412875"/>
            <a:ext cx="7723187" cy="462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336800" y="5642810"/>
            <a:ext cx="1032042" cy="49329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62536" y="3609473"/>
            <a:ext cx="1179096" cy="50532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16347" y="1620407"/>
            <a:ext cx="2786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부서코드와 직급코드의 등록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 가능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861105" y="1810939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9995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09" r="906" b="41050"/>
          <a:stretch/>
        </p:blipFill>
        <p:spPr bwMode="auto">
          <a:xfrm>
            <a:off x="842964" y="1274764"/>
            <a:ext cx="8234129" cy="3334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8-9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식단관리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34280" y="2936585"/>
            <a:ext cx="1282685" cy="50914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50527" y="2934530"/>
            <a:ext cx="1034716" cy="55345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65264" y="1512123"/>
            <a:ext cx="1775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식단의 등록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수정 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삭제 가</a:t>
            </a:r>
            <a:r>
              <a:rPr lang="ko-KR" altLang="en-US" sz="16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능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210022" y="1702655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751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스토리보드</a:t>
            </a:r>
            <a:endParaRPr lang="ko-KR" altLang="en-US" sz="32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062108" y="136163"/>
            <a:ext cx="0" cy="652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613" y="81309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8-9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식단관리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90201" y="0"/>
            <a:ext cx="1701800" cy="537028"/>
          </a:xfrm>
          <a:prstGeom prst="rect">
            <a:avLst/>
          </a:prstGeom>
          <a:solidFill>
            <a:srgbClr val="1B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ADMIN</a:t>
            </a:r>
            <a:endParaRPr lang="ko-KR" altLang="en-US" sz="2400" b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2193"/>
          <a:stretch/>
        </p:blipFill>
        <p:spPr bwMode="auto">
          <a:xfrm>
            <a:off x="836613" y="1274763"/>
            <a:ext cx="8624887" cy="509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09678" y="2346157"/>
            <a:ext cx="1290721" cy="50532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18716" y="1500091"/>
            <a:ext cx="2148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식단의 수정페이지로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en-US" altLang="ko-KR" sz="1600" dirty="0" err="1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ckEditor</a:t>
            </a:r>
            <a:r>
              <a:rPr lang="en-US" altLang="ko-KR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6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</a:t>
            </a:r>
            <a:endParaRPr lang="en-US" altLang="ko-KR" sz="1600" dirty="0" smtClean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763475" y="1690623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46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9486" y="251838"/>
            <a:ext cx="591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1. </a:t>
            </a:r>
            <a:r>
              <a:rPr lang="ko-KR" altLang="en-US" sz="32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프로젝트 개요 및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454" y="783375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1-3 </a:t>
            </a:r>
            <a:r>
              <a:rPr lang="ko-KR" altLang="en-US" sz="24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벤치마킹</a:t>
            </a:r>
            <a:endParaRPr lang="ko-KR" altLang="en-US" sz="24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299585"/>
            <a:ext cx="188685" cy="537028"/>
          </a:xfrm>
          <a:prstGeom prst="rect">
            <a:avLst/>
          </a:prstGeom>
          <a:solidFill>
            <a:srgbClr val="20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39350" y="1660465"/>
            <a:ext cx="4531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20BEC7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그룹웨어 </a:t>
            </a:r>
            <a:r>
              <a:rPr lang="ko-KR" altLang="en-US" sz="2000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프로그램 벤치마킹 리스트</a:t>
            </a:r>
            <a:endParaRPr lang="en-US" altLang="ko-KR" sz="2000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896141" y="1841488"/>
            <a:ext cx="108307" cy="0"/>
          </a:xfrm>
          <a:prstGeom prst="line">
            <a:avLst/>
          </a:prstGeom>
          <a:ln w="76200">
            <a:solidFill>
              <a:srgbClr val="20BE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56877436"/>
              </p:ext>
            </p:extLst>
          </p:nvPr>
        </p:nvGraphicFramePr>
        <p:xfrm>
          <a:off x="7027827" y="3153143"/>
          <a:ext cx="2344203" cy="102483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44203"/>
              </a:tblGrid>
              <a:tr h="512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tbizpoint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12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nopspro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6690258" y="2586769"/>
            <a:ext cx="3310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600" i="1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기능구현에서 부가적으로 벤치마킹 </a:t>
            </a:r>
            <a:endParaRPr lang="ko-KR" altLang="en-US" sz="1600" i="1" dirty="0"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68212741"/>
              </p:ext>
            </p:extLst>
          </p:nvPr>
        </p:nvGraphicFramePr>
        <p:xfrm>
          <a:off x="1690178" y="2571296"/>
          <a:ext cx="2344203" cy="256209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44203"/>
              </a:tblGrid>
              <a:tr h="512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1. 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한비로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124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2. OFFICE 365</a:t>
                      </a:r>
                      <a:endParaRPr lang="ko-KR" altLang="en-US" sz="2000" b="0" dirty="0" smtClean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12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3. </a:t>
                      </a:r>
                      <a:r>
                        <a:rPr lang="en-US" altLang="ko-KR" sz="2000" dirty="0" err="1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Olleh</a:t>
                      </a:r>
                      <a:r>
                        <a:rPr lang="en-US" altLang="ko-KR" sz="2000" dirty="0" smtClean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en-US" altLang="ko-KR" sz="2000" b="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bizmeka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12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4. </a:t>
                      </a:r>
                      <a:r>
                        <a:rPr lang="en-US" altLang="ko-KR" sz="2000" b="0" dirty="0" err="1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Whois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12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5. HIWORKS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200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531" b="7085"/>
          <a:stretch/>
        </p:blipFill>
        <p:spPr>
          <a:xfrm>
            <a:off x="-15660" y="-29029"/>
            <a:ext cx="12223320" cy="69523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25625" y="1342856"/>
            <a:ext cx="5387518" cy="2822744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05828" y="914399"/>
            <a:ext cx="5413830" cy="278674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3381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3301</Words>
  <Application>Microsoft Office PowerPoint</Application>
  <PresentationFormat>사용자 지정</PresentationFormat>
  <Paragraphs>1753</Paragraphs>
  <Slides>90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6" baseType="lpstr">
      <vt:lpstr>굴림</vt:lpstr>
      <vt:lpstr>Arial</vt:lpstr>
      <vt:lpstr>맑은 고딕</vt:lpstr>
      <vt:lpstr>Yoon 윤고딕 520_TT</vt:lpstr>
      <vt:lpstr>Verdana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Minji Gil</dc:creator>
  <cp:lastModifiedBy>yang</cp:lastModifiedBy>
  <cp:revision>240</cp:revision>
  <dcterms:created xsi:type="dcterms:W3CDTF">2016-01-27T15:26:16Z</dcterms:created>
  <dcterms:modified xsi:type="dcterms:W3CDTF">2016-08-07T14:14:23Z</dcterms:modified>
</cp:coreProperties>
</file>